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3" d="100"/>
          <a:sy n="83" d="100"/>
        </p:scale>
        <p:origin x="4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07712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20.png"/><Relationship Id="rId2" Type="http://schemas.openxmlformats.org/officeDocument/2006/relationships/notesSlide" Target="../notesSlides/notesSlide3.xml"/><Relationship Id="rId16"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22.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4.xml"/><Relationship Id="rId16"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5.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22.png"/><Relationship Id="rId21" Type="http://schemas.openxmlformats.org/officeDocument/2006/relationships/image" Target="../media/image86.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6.xml"/><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19" Type="http://schemas.openxmlformats.org/officeDocument/2006/relationships/image" Target="../media/image84.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https://picture-search.skywork.ai/aippt/image/sheet/24d974339fa6cdc4eba1fbd2bf808394_zimage.jp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0" y="0"/>
            <a:ext cx="12192000" cy="6858000"/>
          </a:xfrm>
          <a:prstGeom prst="rect">
            <a:avLst/>
          </a:prstGeom>
        </p:spPr>
      </p:pic>
      <p:pic>
        <p:nvPicPr>
          <p:cNvPr id="5" name="Image 3" descr="preencoded.png"/>
          <p:cNvPicPr>
            <a:picLocks noChangeAspect="1"/>
          </p:cNvPicPr>
          <p:nvPr/>
        </p:nvPicPr>
        <p:blipFill>
          <a:blip r:embed="rId6"/>
          <a:stretch>
            <a:fillRect/>
          </a:stretch>
        </p:blipFill>
        <p:spPr>
          <a:xfrm>
            <a:off x="609600" y="561975"/>
            <a:ext cx="762000" cy="57150"/>
          </a:xfrm>
          <a:prstGeom prst="rect">
            <a:avLst/>
          </a:prstGeom>
        </p:spPr>
      </p:pic>
      <p:pic>
        <p:nvPicPr>
          <p:cNvPr id="6" name="Image 4" descr="preencoded.png"/>
          <p:cNvPicPr>
            <a:picLocks noChangeAspect="1"/>
          </p:cNvPicPr>
          <p:nvPr/>
        </p:nvPicPr>
        <p:blipFill>
          <a:blip r:embed="rId7"/>
          <a:stretch>
            <a:fillRect/>
          </a:stretch>
        </p:blipFill>
        <p:spPr>
          <a:xfrm>
            <a:off x="5486400" y="4124325"/>
            <a:ext cx="1219200" cy="38100"/>
          </a:xfrm>
          <a:prstGeom prst="rect">
            <a:avLst/>
          </a:prstGeom>
        </p:spPr>
      </p:pic>
      <p:pic>
        <p:nvPicPr>
          <p:cNvPr id="7" name="Image 5" descr="preencoded.png"/>
          <p:cNvPicPr>
            <a:picLocks noChangeAspect="1"/>
          </p:cNvPicPr>
          <p:nvPr/>
        </p:nvPicPr>
        <p:blipFill>
          <a:blip r:embed="rId8"/>
          <a:stretch>
            <a:fillRect/>
          </a:stretch>
        </p:blipFill>
        <p:spPr>
          <a:xfrm>
            <a:off x="9115425" y="4495800"/>
            <a:ext cx="2466975" cy="1905000"/>
          </a:xfrm>
          <a:prstGeom prst="rect">
            <a:avLst/>
          </a:prstGeom>
        </p:spPr>
      </p:pic>
      <p:sp>
        <p:nvSpPr>
          <p:cNvPr id="8" name="Text 0"/>
          <p:cNvSpPr/>
          <p:nvPr/>
        </p:nvSpPr>
        <p:spPr>
          <a:xfrm>
            <a:off x="1524000" y="457200"/>
            <a:ext cx="5257800" cy="266700"/>
          </a:xfrm>
          <a:prstGeom prst="rect">
            <a:avLst/>
          </a:prstGeom>
          <a:noFill/>
          <a:ln/>
        </p:spPr>
        <p:txBody>
          <a:bodyPr vert="horz" wrap="square" lIns="0" tIns="0" rIns="0" bIns="0" rtlCol="0" anchor="ctr"/>
          <a:lstStyle/>
          <a:p>
            <a:pPr marL="0" indent="0">
              <a:lnSpc>
                <a:spcPts val="2100"/>
              </a:lnSpc>
              <a:buNone/>
            </a:pPr>
            <a:r>
              <a:rPr lang="en-US" sz="1500" b="1" kern="0" spc="120" dirty="0">
                <a:solidFill>
                  <a:srgbClr val="E5E7EB"/>
                </a:solidFill>
                <a:latin typeface="Meiryo" pitchFamily="34" charset="0"/>
                <a:ea typeface="Meiryo" pitchFamily="34" charset="-122"/>
                <a:cs typeface="Meiryo" pitchFamily="34" charset="-120"/>
              </a:rPr>
              <a:t>CYBER × SPACE CHALLENGE</a:t>
            </a:r>
            <a:endParaRPr lang="en-US" sz="1500" dirty="0"/>
          </a:p>
        </p:txBody>
      </p:sp>
      <p:sp>
        <p:nvSpPr>
          <p:cNvPr id="9" name="Text 1"/>
          <p:cNvSpPr/>
          <p:nvPr/>
        </p:nvSpPr>
        <p:spPr>
          <a:xfrm>
            <a:off x="1524000" y="800100"/>
            <a:ext cx="4800600" cy="190500"/>
          </a:xfrm>
          <a:prstGeom prst="rect">
            <a:avLst/>
          </a:prstGeom>
          <a:noFill/>
          <a:ln/>
        </p:spPr>
        <p:txBody>
          <a:bodyPr vert="horz" wrap="square" lIns="0" tIns="0" rIns="0" bIns="0" rtlCol="0" anchor="ctr"/>
          <a:lstStyle/>
          <a:p>
            <a:pPr marL="0" indent="0">
              <a:lnSpc>
                <a:spcPts val="1500"/>
              </a:lnSpc>
              <a:buNone/>
            </a:pPr>
            <a:r>
              <a:rPr lang="en-US" sz="1050" dirty="0">
                <a:solidFill>
                  <a:srgbClr val="D1D5DB"/>
                </a:solidFill>
                <a:latin typeface="Meiryo" pitchFamily="34" charset="0"/>
                <a:ea typeface="Meiryo" pitchFamily="34" charset="-122"/>
                <a:cs typeface="Meiryo" pitchFamily="34" charset="-120"/>
              </a:rPr>
              <a:t>サイバー大学 × JAXA 衛星データ活用ハッカソン</a:t>
            </a:r>
            <a:endParaRPr lang="en-US" sz="1050" dirty="0"/>
          </a:p>
        </p:txBody>
      </p:sp>
      <p:sp>
        <p:nvSpPr>
          <p:cNvPr id="10" name="Text 2"/>
          <p:cNvSpPr/>
          <p:nvPr/>
        </p:nvSpPr>
        <p:spPr>
          <a:xfrm>
            <a:off x="1523926" y="1647825"/>
            <a:ext cx="9144000" cy="304800"/>
          </a:xfrm>
          <a:prstGeom prst="rect">
            <a:avLst/>
          </a:prstGeom>
          <a:noFill/>
          <a:ln/>
        </p:spPr>
        <p:txBody>
          <a:bodyPr vert="horz" wrap="square" lIns="0" tIns="0" rIns="0" bIns="0" rtlCol="0" anchor="ctr"/>
          <a:lstStyle/>
          <a:p>
            <a:pPr marL="0" indent="0" algn="ctr">
              <a:lnSpc>
                <a:spcPts val="2400"/>
              </a:lnSpc>
              <a:buNone/>
            </a:pPr>
            <a:r>
              <a:rPr lang="en-US" sz="1800" kern="0" spc="72" dirty="0">
                <a:solidFill>
                  <a:srgbClr val="FB923C"/>
                </a:solidFill>
                <a:latin typeface="Meiryo" pitchFamily="34" charset="0"/>
                <a:ea typeface="Meiryo" pitchFamily="34" charset="-122"/>
                <a:cs typeface="Meiryo" pitchFamily="34" charset="-120"/>
              </a:rPr>
              <a:t>課題D：衛星データで「地域や社会への貢献」を促そう！</a:t>
            </a:r>
            <a:endParaRPr lang="en-US" sz="1800" dirty="0"/>
          </a:p>
        </p:txBody>
      </p:sp>
      <p:sp>
        <p:nvSpPr>
          <p:cNvPr id="11" name="Text 3"/>
          <p:cNvSpPr/>
          <p:nvPr/>
        </p:nvSpPr>
        <p:spPr>
          <a:xfrm>
            <a:off x="2324100" y="2105025"/>
            <a:ext cx="7543800" cy="1714500"/>
          </a:xfrm>
          <a:prstGeom prst="rect">
            <a:avLst/>
          </a:prstGeom>
          <a:noFill/>
          <a:ln/>
        </p:spPr>
        <p:txBody>
          <a:bodyPr vert="horz" wrap="square" lIns="0" tIns="0" rIns="0" bIns="0" rtlCol="0" anchor="ctr"/>
          <a:lstStyle/>
          <a:p>
            <a:pPr marL="0" indent="0" algn="ctr">
              <a:lnSpc>
                <a:spcPts val="6750"/>
              </a:lnSpc>
              <a:buNone/>
            </a:pPr>
            <a:r>
              <a:rPr lang="en-US" sz="5400" b="1" dirty="0">
                <a:solidFill>
                  <a:srgbClr val="FFFFFF"/>
                </a:solidFill>
                <a:latin typeface="Meiryo" pitchFamily="34" charset="0"/>
                <a:ea typeface="Meiryo" pitchFamily="34" charset="-122"/>
                <a:cs typeface="Meiryo" pitchFamily="34" charset="-120"/>
              </a:rPr>
              <a:t>ヒトと熊の共存を助ける
データ活用の提案</a:t>
            </a:r>
            <a:endParaRPr lang="en-US" sz="5400" dirty="0"/>
          </a:p>
        </p:txBody>
      </p:sp>
      <p:sp>
        <p:nvSpPr>
          <p:cNvPr id="12" name="Text 4"/>
          <p:cNvSpPr/>
          <p:nvPr/>
        </p:nvSpPr>
        <p:spPr>
          <a:xfrm>
            <a:off x="3357563" y="4467225"/>
            <a:ext cx="5476875" cy="742950"/>
          </a:xfrm>
          <a:prstGeom prst="rect">
            <a:avLst/>
          </a:prstGeom>
          <a:noFill/>
          <a:ln/>
        </p:spPr>
        <p:txBody>
          <a:bodyPr vert="horz" wrap="square" lIns="0" tIns="0" rIns="0" bIns="0" rtlCol="0" anchor="ctr"/>
          <a:lstStyle/>
          <a:p>
            <a:pPr marL="0" indent="0" algn="ctr">
              <a:lnSpc>
                <a:spcPts val="2925"/>
              </a:lnSpc>
              <a:buNone/>
            </a:pPr>
            <a:r>
              <a:rPr lang="en-US" sz="1800" dirty="0">
                <a:solidFill>
                  <a:srgbClr val="E5E7EB"/>
                </a:solidFill>
                <a:latin typeface="Meiryo" pitchFamily="34" charset="0"/>
                <a:ea typeface="Meiryo" pitchFamily="34" charset="-122"/>
                <a:cs typeface="Meiryo" pitchFamily="34" charset="-120"/>
              </a:rPr>
              <a:t>「宇宙の目」で捉える環境変化と地域情報を融合し、
持続可能な社会貢献の形を創造する。</a:t>
            </a:r>
            <a:endParaRPr lang="en-US" sz="1800" dirty="0"/>
          </a:p>
        </p:txBody>
      </p:sp>
      <p:sp>
        <p:nvSpPr>
          <p:cNvPr id="13" name="Text 5"/>
          <p:cNvSpPr/>
          <p:nvPr/>
        </p:nvSpPr>
        <p:spPr>
          <a:xfrm>
            <a:off x="7010400" y="4724400"/>
            <a:ext cx="4343400" cy="342900"/>
          </a:xfrm>
          <a:prstGeom prst="rect">
            <a:avLst/>
          </a:prstGeom>
          <a:noFill/>
          <a:ln/>
        </p:spPr>
        <p:txBody>
          <a:bodyPr vert="horz" wrap="square" lIns="0" tIns="0" rIns="0" bIns="0" rtlCol="0" anchor="ctr"/>
          <a:lstStyle/>
          <a:p>
            <a:pPr marL="0" indent="0" algn="r">
              <a:lnSpc>
                <a:spcPts val="2700"/>
              </a:lnSpc>
              <a:buNone/>
            </a:pPr>
            <a:r>
              <a:rPr lang="en-US" sz="2250" b="1" kern="0" spc="-90" dirty="0">
                <a:solidFill>
                  <a:srgbClr val="FFFFFF"/>
                </a:solidFill>
                <a:latin typeface="Meiryo" pitchFamily="34" charset="0"/>
                <a:ea typeface="Meiryo" pitchFamily="34" charset="-122"/>
                <a:cs typeface="Meiryo" pitchFamily="34" charset="-120"/>
              </a:rPr>
              <a:t>TeamC 成果発表</a:t>
            </a:r>
            <a:endParaRPr lang="en-US" sz="2250" dirty="0"/>
          </a:p>
        </p:txBody>
      </p:sp>
      <p:sp>
        <p:nvSpPr>
          <p:cNvPr id="14" name="Text 6"/>
          <p:cNvSpPr/>
          <p:nvPr/>
        </p:nvSpPr>
        <p:spPr>
          <a:xfrm>
            <a:off x="8633460" y="5143500"/>
            <a:ext cx="2720340" cy="190500"/>
          </a:xfrm>
          <a:prstGeom prst="rect">
            <a:avLst/>
          </a:prstGeom>
          <a:noFill/>
          <a:ln/>
        </p:spPr>
        <p:txBody>
          <a:bodyPr vert="horz" wrap="square" lIns="0" tIns="0" rIns="0" bIns="0" rtlCol="0" anchor="ctr"/>
          <a:lstStyle/>
          <a:p>
            <a:pPr marL="0" indent="0" algn="r">
              <a:lnSpc>
                <a:spcPts val="1500"/>
              </a:lnSpc>
              <a:buNone/>
            </a:pPr>
            <a:r>
              <a:rPr lang="en-US" sz="1050" dirty="0">
                <a:solidFill>
                  <a:srgbClr val="D1D5DB"/>
                </a:solidFill>
                <a:latin typeface="Meiryo" pitchFamily="34" charset="0"/>
                <a:ea typeface="Meiryo" pitchFamily="34" charset="-122"/>
                <a:cs typeface="Meiryo" pitchFamily="34" charset="-120"/>
              </a:rPr>
              <a:t>初鹿百合奈（専業学生）</a:t>
            </a:r>
            <a:endParaRPr lang="en-US" sz="1050" dirty="0"/>
          </a:p>
        </p:txBody>
      </p:sp>
      <p:sp>
        <p:nvSpPr>
          <p:cNvPr id="15" name="Text 7"/>
          <p:cNvSpPr/>
          <p:nvPr/>
        </p:nvSpPr>
        <p:spPr>
          <a:xfrm>
            <a:off x="8366760" y="5372100"/>
            <a:ext cx="2987040" cy="190500"/>
          </a:xfrm>
          <a:prstGeom prst="rect">
            <a:avLst/>
          </a:prstGeom>
          <a:noFill/>
          <a:ln/>
        </p:spPr>
        <p:txBody>
          <a:bodyPr vert="horz" wrap="square" lIns="0" tIns="0" rIns="0" bIns="0" rtlCol="0" anchor="ctr"/>
          <a:lstStyle/>
          <a:p>
            <a:pPr marL="0" indent="0" algn="r">
              <a:lnSpc>
                <a:spcPts val="1500"/>
              </a:lnSpc>
              <a:buNone/>
            </a:pPr>
            <a:r>
              <a:rPr lang="en-US" sz="1050" dirty="0">
                <a:solidFill>
                  <a:srgbClr val="D1D5DB"/>
                </a:solidFill>
                <a:latin typeface="Meiryo" pitchFamily="34" charset="0"/>
                <a:ea typeface="Meiryo" pitchFamily="34" charset="-122"/>
                <a:cs typeface="Meiryo" pitchFamily="34" charset="-120"/>
              </a:rPr>
              <a:t>安田直也（社会人卒業生）</a:t>
            </a:r>
            <a:endParaRPr lang="en-US" sz="1050" dirty="0"/>
          </a:p>
        </p:txBody>
      </p:sp>
      <p:sp>
        <p:nvSpPr>
          <p:cNvPr id="16" name="Text 8"/>
          <p:cNvSpPr/>
          <p:nvPr/>
        </p:nvSpPr>
        <p:spPr>
          <a:xfrm>
            <a:off x="8366760" y="5600700"/>
            <a:ext cx="2987040" cy="190500"/>
          </a:xfrm>
          <a:prstGeom prst="rect">
            <a:avLst/>
          </a:prstGeom>
          <a:noFill/>
          <a:ln/>
        </p:spPr>
        <p:txBody>
          <a:bodyPr vert="horz" wrap="square" lIns="0" tIns="0" rIns="0" bIns="0" rtlCol="0" anchor="ctr"/>
          <a:lstStyle/>
          <a:p>
            <a:pPr marL="0" indent="0" algn="r">
              <a:lnSpc>
                <a:spcPts val="1500"/>
              </a:lnSpc>
              <a:buNone/>
            </a:pPr>
            <a:r>
              <a:rPr lang="en-US" sz="1050" dirty="0">
                <a:solidFill>
                  <a:srgbClr val="D1D5DB"/>
                </a:solidFill>
                <a:latin typeface="Meiryo" pitchFamily="34" charset="0"/>
                <a:ea typeface="Meiryo" pitchFamily="34" charset="-122"/>
                <a:cs typeface="Meiryo" pitchFamily="34" charset="-120"/>
              </a:rPr>
              <a:t>水上智子（社会人卒業生）</a:t>
            </a:r>
            <a:endParaRPr lang="en-US" sz="1050" dirty="0"/>
          </a:p>
        </p:txBody>
      </p:sp>
      <p:sp>
        <p:nvSpPr>
          <p:cNvPr id="17" name="Text 9"/>
          <p:cNvSpPr/>
          <p:nvPr/>
        </p:nvSpPr>
        <p:spPr>
          <a:xfrm>
            <a:off x="5524500" y="5905500"/>
            <a:ext cx="5829300" cy="266700"/>
          </a:xfrm>
          <a:prstGeom prst="rect">
            <a:avLst/>
          </a:prstGeom>
          <a:noFill/>
          <a:ln/>
        </p:spPr>
        <p:txBody>
          <a:bodyPr vert="horz" wrap="square" lIns="0" tIns="0" rIns="0" bIns="0" rtlCol="0" anchor="ctr"/>
          <a:lstStyle/>
          <a:p>
            <a:pPr marL="0" indent="0" algn="r">
              <a:lnSpc>
                <a:spcPts val="2100"/>
              </a:lnSpc>
              <a:buNone/>
            </a:pPr>
            <a:r>
              <a:rPr lang="en-US" sz="1350" dirty="0">
                <a:solidFill>
                  <a:srgbClr val="9CA3AF"/>
                </a:solidFill>
                <a:latin typeface="Meiryo" pitchFamily="34" charset="0"/>
                <a:ea typeface="Meiryo" pitchFamily="34" charset="-122"/>
                <a:cs typeface="Meiryo" pitchFamily="34" charset="-120"/>
              </a:rPr>
              <a:t>Report Date: 2026-02-12</a:t>
            </a:r>
            <a:endParaRPr lang="en-US" sz="1350" dirty="0"/>
          </a:p>
        </p:txBody>
      </p:sp>
      <p:sp>
        <p:nvSpPr>
          <p:cNvPr id="18" name="Text 10"/>
          <p:cNvSpPr/>
          <p:nvPr/>
        </p:nvSpPr>
        <p:spPr>
          <a:xfrm>
            <a:off x="609600" y="6248400"/>
            <a:ext cx="6035040" cy="152400"/>
          </a:xfrm>
          <a:prstGeom prst="rect">
            <a:avLst/>
          </a:prstGeom>
          <a:noFill/>
          <a:ln/>
        </p:spPr>
        <p:txBody>
          <a:bodyPr vert="horz" wrap="square" lIns="0" tIns="0" rIns="0" bIns="0" rtlCol="0" anchor="ctr"/>
          <a:lstStyle/>
          <a:p>
            <a:pPr marL="0" indent="0">
              <a:lnSpc>
                <a:spcPts val="1200"/>
              </a:lnSpc>
              <a:buNone/>
            </a:pPr>
            <a:r>
              <a:rPr lang="en-US" sz="900" kern="0" spc="216" dirty="0">
                <a:solidFill>
                  <a:srgbClr val="9CA3AF"/>
                </a:solidFill>
                <a:latin typeface="Meiryo" pitchFamily="34" charset="0"/>
                <a:ea typeface="Meiryo" pitchFamily="34" charset="-122"/>
                <a:cs typeface="Meiryo" pitchFamily="34" charset="-120"/>
              </a:rPr>
              <a:t>CYBER UNIVERSITY SOCIAL CONTRIBUTION PROJECT</a:t>
            </a:r>
            <a:endParaRPr 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472"/>
            <a:ext cx="12191890" cy="6858000"/>
          </a:xfrm>
          <a:prstGeom prst="rect">
            <a:avLst/>
          </a:prstGeom>
        </p:spPr>
      </p:pic>
      <p:pic>
        <p:nvPicPr>
          <p:cNvPr id="3" name="Image 1" descr="preencoded.png"/>
          <p:cNvPicPr>
            <a:picLocks noChangeAspect="1"/>
          </p:cNvPicPr>
          <p:nvPr/>
        </p:nvPicPr>
        <p:blipFill>
          <a:blip r:embed="rId4"/>
          <a:stretch>
            <a:fillRect/>
          </a:stretch>
        </p:blipFill>
        <p:spPr>
          <a:xfrm>
            <a:off x="478465" y="318977"/>
            <a:ext cx="11234958" cy="318977"/>
          </a:xfrm>
          <a:prstGeom prst="rect">
            <a:avLst/>
          </a:prstGeom>
        </p:spPr>
      </p:pic>
      <p:pic>
        <p:nvPicPr>
          <p:cNvPr id="4" name="Image 2" descr="preencoded.png"/>
          <p:cNvPicPr>
            <a:picLocks noChangeAspect="1"/>
          </p:cNvPicPr>
          <p:nvPr/>
        </p:nvPicPr>
        <p:blipFill>
          <a:blip r:embed="rId5"/>
          <a:stretch>
            <a:fillRect/>
          </a:stretch>
        </p:blipFill>
        <p:spPr>
          <a:xfrm>
            <a:off x="478465" y="893135"/>
            <a:ext cx="6447318" cy="1514143"/>
          </a:xfrm>
          <a:prstGeom prst="rect">
            <a:avLst/>
          </a:prstGeom>
        </p:spPr>
      </p:pic>
      <p:pic>
        <p:nvPicPr>
          <p:cNvPr id="5" name="Image 3" descr="preencoded.png"/>
          <p:cNvPicPr>
            <a:picLocks noChangeAspect="1"/>
          </p:cNvPicPr>
          <p:nvPr/>
        </p:nvPicPr>
        <p:blipFill>
          <a:blip r:embed="rId6"/>
          <a:stretch>
            <a:fillRect/>
          </a:stretch>
        </p:blipFill>
        <p:spPr>
          <a:xfrm>
            <a:off x="669851" y="1148316"/>
            <a:ext cx="887154" cy="382772"/>
          </a:xfrm>
          <a:prstGeom prst="rect">
            <a:avLst/>
          </a:prstGeom>
        </p:spPr>
      </p:pic>
      <p:pic>
        <p:nvPicPr>
          <p:cNvPr id="6" name="Image 4" descr="preencoded.png"/>
          <p:cNvPicPr>
            <a:picLocks noChangeAspect="1"/>
          </p:cNvPicPr>
          <p:nvPr/>
        </p:nvPicPr>
        <p:blipFill>
          <a:blip r:embed="rId7"/>
          <a:stretch>
            <a:fillRect/>
          </a:stretch>
        </p:blipFill>
        <p:spPr>
          <a:xfrm>
            <a:off x="478465" y="3058938"/>
            <a:ext cx="6447318" cy="797442"/>
          </a:xfrm>
          <a:prstGeom prst="rect">
            <a:avLst/>
          </a:prstGeom>
        </p:spPr>
      </p:pic>
      <p:pic>
        <p:nvPicPr>
          <p:cNvPr id="8" name="Image 6" descr="preencoded.png"/>
          <p:cNvPicPr>
            <a:picLocks noChangeAspect="1"/>
          </p:cNvPicPr>
          <p:nvPr/>
        </p:nvPicPr>
        <p:blipFill>
          <a:blip r:embed="rId8"/>
          <a:stretch>
            <a:fillRect/>
          </a:stretch>
        </p:blipFill>
        <p:spPr>
          <a:xfrm>
            <a:off x="478465" y="3983971"/>
            <a:ext cx="6447318" cy="797442"/>
          </a:xfrm>
          <a:prstGeom prst="rect">
            <a:avLst/>
          </a:prstGeom>
        </p:spPr>
      </p:pic>
      <p:pic>
        <p:nvPicPr>
          <p:cNvPr id="9" name="Image 7" descr="preencoded.png"/>
          <p:cNvPicPr>
            <a:picLocks noChangeAspect="1"/>
          </p:cNvPicPr>
          <p:nvPr/>
        </p:nvPicPr>
        <p:blipFill>
          <a:blip r:embed="rId9"/>
          <a:stretch>
            <a:fillRect/>
          </a:stretch>
        </p:blipFill>
        <p:spPr>
          <a:xfrm>
            <a:off x="606056" y="4111562"/>
            <a:ext cx="382772" cy="419903"/>
          </a:xfrm>
          <a:prstGeom prst="rect">
            <a:avLst/>
          </a:prstGeom>
        </p:spPr>
      </p:pic>
      <p:pic>
        <p:nvPicPr>
          <p:cNvPr id="10" name="Image 8" descr="preencoded.png"/>
          <p:cNvPicPr>
            <a:picLocks noChangeAspect="1"/>
          </p:cNvPicPr>
          <p:nvPr/>
        </p:nvPicPr>
        <p:blipFill>
          <a:blip r:embed="rId10"/>
          <a:stretch>
            <a:fillRect/>
          </a:stretch>
        </p:blipFill>
        <p:spPr>
          <a:xfrm>
            <a:off x="478465" y="4909003"/>
            <a:ext cx="6447318" cy="797442"/>
          </a:xfrm>
          <a:prstGeom prst="rect">
            <a:avLst/>
          </a:prstGeom>
        </p:spPr>
      </p:pic>
      <p:pic>
        <p:nvPicPr>
          <p:cNvPr id="11" name="Image 9" descr="preencoded.png"/>
          <p:cNvPicPr>
            <a:picLocks noChangeAspect="1"/>
          </p:cNvPicPr>
          <p:nvPr/>
        </p:nvPicPr>
        <p:blipFill>
          <a:blip r:embed="rId11"/>
          <a:stretch>
            <a:fillRect/>
          </a:stretch>
        </p:blipFill>
        <p:spPr>
          <a:xfrm>
            <a:off x="606056" y="5036594"/>
            <a:ext cx="406695" cy="419903"/>
          </a:xfrm>
          <a:prstGeom prst="rect">
            <a:avLst/>
          </a:prstGeom>
        </p:spPr>
      </p:pic>
      <p:pic>
        <p:nvPicPr>
          <p:cNvPr id="12" name="Image 10" descr="preencoded.png"/>
          <p:cNvPicPr>
            <a:picLocks noChangeAspect="1"/>
          </p:cNvPicPr>
          <p:nvPr/>
        </p:nvPicPr>
        <p:blipFill>
          <a:blip r:embed="rId12"/>
          <a:stretch>
            <a:fillRect/>
          </a:stretch>
        </p:blipFill>
        <p:spPr>
          <a:xfrm>
            <a:off x="7180964" y="893135"/>
            <a:ext cx="4532335" cy="5238320"/>
          </a:xfrm>
          <a:prstGeom prst="rect">
            <a:avLst/>
          </a:prstGeom>
        </p:spPr>
      </p:pic>
      <p:pic>
        <p:nvPicPr>
          <p:cNvPr id="13" name="Image 11" descr="preencoded.png"/>
          <p:cNvPicPr>
            <a:picLocks noChangeAspect="1"/>
          </p:cNvPicPr>
          <p:nvPr/>
        </p:nvPicPr>
        <p:blipFill>
          <a:blip r:embed="rId13"/>
          <a:stretch>
            <a:fillRect/>
          </a:stretch>
        </p:blipFill>
        <p:spPr>
          <a:xfrm>
            <a:off x="7180964" y="5525400"/>
            <a:ext cx="4532335" cy="606055"/>
          </a:xfrm>
          <a:prstGeom prst="rect">
            <a:avLst/>
          </a:prstGeom>
        </p:spPr>
      </p:pic>
      <p:pic>
        <p:nvPicPr>
          <p:cNvPr id="14" name="Image 12" descr="preencoded.png"/>
          <p:cNvPicPr>
            <a:picLocks noChangeAspect="1"/>
          </p:cNvPicPr>
          <p:nvPr/>
        </p:nvPicPr>
        <p:blipFill>
          <a:blip r:embed="rId14"/>
          <a:stretch>
            <a:fillRect/>
          </a:stretch>
        </p:blipFill>
        <p:spPr>
          <a:xfrm>
            <a:off x="10054744" y="6507125"/>
            <a:ext cx="765545" cy="31897"/>
          </a:xfrm>
          <a:prstGeom prst="rect">
            <a:avLst/>
          </a:prstGeom>
        </p:spPr>
      </p:pic>
      <p:sp>
        <p:nvSpPr>
          <p:cNvPr id="15" name="Text 0"/>
          <p:cNvSpPr/>
          <p:nvPr/>
        </p:nvSpPr>
        <p:spPr>
          <a:xfrm>
            <a:off x="606056" y="318977"/>
            <a:ext cx="12614910" cy="318977"/>
          </a:xfrm>
          <a:prstGeom prst="rect">
            <a:avLst/>
          </a:prstGeom>
          <a:noFill/>
          <a:ln/>
        </p:spPr>
        <p:txBody>
          <a:bodyPr vert="horz" wrap="square" lIns="0" tIns="0" rIns="0" bIns="0" rtlCol="0" anchor="ctr"/>
          <a:lstStyle/>
          <a:p>
            <a:pPr marL="0" indent="0">
              <a:lnSpc>
                <a:spcPts val="2512"/>
              </a:lnSpc>
              <a:buNone/>
            </a:pPr>
            <a:r>
              <a:rPr lang="en-US" sz="2700" b="1" dirty="0">
                <a:solidFill>
                  <a:srgbClr val="1F2937"/>
                </a:solidFill>
                <a:latin typeface="Noto Sans JP" pitchFamily="34" charset="0"/>
                <a:ea typeface="Noto Sans JP" pitchFamily="34" charset="-122"/>
                <a:cs typeface="Noto Sans JP" pitchFamily="34" charset="-120"/>
              </a:rPr>
              <a:t>私たちが選んだ課題：</a:t>
            </a:r>
            <a:r>
              <a:rPr lang="en-US" sz="2700" b="1" dirty="0">
                <a:solidFill>
                  <a:srgbClr val="006400"/>
                </a:solidFill>
                <a:latin typeface="Noto Sans JP" pitchFamily="34" charset="0"/>
                <a:ea typeface="Noto Sans JP" pitchFamily="34" charset="-122"/>
                <a:cs typeface="Noto Sans JP" pitchFamily="34" charset="-120"/>
              </a:rPr>
              <a:t>地域や社会への貢献</a:t>
            </a:r>
            <a:endParaRPr lang="en-US" sz="2700" dirty="0"/>
          </a:p>
        </p:txBody>
      </p:sp>
      <p:sp>
        <p:nvSpPr>
          <p:cNvPr id="16" name="Text 1"/>
          <p:cNvSpPr/>
          <p:nvPr/>
        </p:nvSpPr>
        <p:spPr>
          <a:xfrm>
            <a:off x="765544" y="1148316"/>
            <a:ext cx="658554" cy="382772"/>
          </a:xfrm>
          <a:prstGeom prst="rect">
            <a:avLst/>
          </a:prstGeom>
          <a:noFill/>
          <a:ln/>
        </p:spPr>
        <p:txBody>
          <a:bodyPr vert="horz" wrap="square" lIns="0" tIns="0" rIns="0" bIns="0" rtlCol="0" anchor="ctr"/>
          <a:lstStyle/>
          <a:p>
            <a:pPr marL="0" indent="0">
              <a:lnSpc>
                <a:spcPts val="1256"/>
              </a:lnSpc>
              <a:buNone/>
            </a:pPr>
            <a:r>
              <a:rPr lang="en-US" sz="1050" b="1" dirty="0">
                <a:solidFill>
                  <a:srgbClr val="FFFFFF"/>
                </a:solidFill>
                <a:latin typeface="Noto Sans JP" pitchFamily="34" charset="0"/>
                <a:ea typeface="Noto Sans JP" pitchFamily="34" charset="-122"/>
                <a:cs typeface="Noto Sans JP" pitchFamily="34" charset="-120"/>
              </a:rPr>
              <a:t>選択した課題</a:t>
            </a:r>
            <a:endParaRPr lang="en-US" sz="1050" dirty="0"/>
          </a:p>
        </p:txBody>
      </p:sp>
      <p:sp>
        <p:nvSpPr>
          <p:cNvPr id="17" name="Text 2"/>
          <p:cNvSpPr/>
          <p:nvPr/>
        </p:nvSpPr>
        <p:spPr>
          <a:xfrm>
            <a:off x="1652698" y="1084521"/>
            <a:ext cx="5081698" cy="510363"/>
          </a:xfrm>
          <a:prstGeom prst="rect">
            <a:avLst/>
          </a:prstGeom>
          <a:noFill/>
          <a:ln/>
        </p:spPr>
        <p:txBody>
          <a:bodyPr vert="horz" wrap="square" lIns="0" tIns="0" rIns="0" bIns="0" rtlCol="0" anchor="ctr"/>
          <a:lstStyle/>
          <a:p>
            <a:pPr marL="0" indent="0">
              <a:lnSpc>
                <a:spcPts val="2009"/>
              </a:lnSpc>
              <a:buNone/>
            </a:pPr>
            <a:r>
              <a:rPr lang="en-US" sz="1800" b="1" dirty="0">
                <a:solidFill>
                  <a:srgbClr val="1F2937"/>
                </a:solidFill>
                <a:latin typeface="Noto Sans JP" pitchFamily="34" charset="0"/>
                <a:ea typeface="Noto Sans JP" pitchFamily="34" charset="-122"/>
                <a:cs typeface="Noto Sans JP" pitchFamily="34" charset="-120"/>
              </a:rPr>
              <a:t>課題D：衛星データで「地域や社会への貢献」を促そう！</a:t>
            </a:r>
            <a:endParaRPr lang="en-US" sz="1800" dirty="0"/>
          </a:p>
        </p:txBody>
      </p:sp>
      <p:sp>
        <p:nvSpPr>
          <p:cNvPr id="18" name="Text 3"/>
          <p:cNvSpPr/>
          <p:nvPr/>
        </p:nvSpPr>
        <p:spPr>
          <a:xfrm>
            <a:off x="669851" y="1658679"/>
            <a:ext cx="6064546" cy="557213"/>
          </a:xfrm>
          <a:prstGeom prst="rect">
            <a:avLst/>
          </a:prstGeom>
          <a:noFill/>
          <a:ln/>
        </p:spPr>
        <p:txBody>
          <a:bodyPr vert="horz" wrap="square" lIns="0" tIns="0" rIns="0" bIns="0" rtlCol="0" anchor="ctr"/>
          <a:lstStyle/>
          <a:p>
            <a:pPr marL="0" indent="0">
              <a:lnSpc>
                <a:spcPts val="2194"/>
              </a:lnSpc>
              <a:buNone/>
            </a:pPr>
            <a:r>
              <a:rPr lang="en-US" sz="1350" dirty="0">
                <a:solidFill>
                  <a:srgbClr val="4B5563"/>
                </a:solidFill>
                <a:latin typeface="Noto Sans JP" pitchFamily="34" charset="0"/>
                <a:ea typeface="Noto Sans JP" pitchFamily="34" charset="-122"/>
                <a:cs typeface="Noto Sans JP" pitchFamily="34" charset="-120"/>
              </a:rPr>
              <a:t>「宇宙の目」を活用し、自宅にいながら地域の環境変化、防災、農業などの課題を発見し、解決策を考える。</a:t>
            </a:r>
            <a:endParaRPr lang="en-US" sz="1350" dirty="0"/>
          </a:p>
        </p:txBody>
      </p:sp>
      <p:sp>
        <p:nvSpPr>
          <p:cNvPr id="19" name="Text 4"/>
          <p:cNvSpPr/>
          <p:nvPr/>
        </p:nvSpPr>
        <p:spPr>
          <a:xfrm>
            <a:off x="1164265" y="3186529"/>
            <a:ext cx="5603150" cy="223283"/>
          </a:xfrm>
          <a:prstGeom prst="rect">
            <a:avLst/>
          </a:prstGeom>
          <a:noFill/>
          <a:ln/>
        </p:spPr>
        <p:txBody>
          <a:bodyPr vert="horz" wrap="square" lIns="0" tIns="0" rIns="0" bIns="0" rtlCol="0" anchor="ctr"/>
          <a:lstStyle/>
          <a:p>
            <a:pPr>
              <a:lnSpc>
                <a:spcPts val="1758"/>
              </a:lnSpc>
            </a:pPr>
            <a:r>
              <a:rPr lang="ja-JP" altLang="en-US" sz="1350" b="1" dirty="0">
                <a:solidFill>
                  <a:srgbClr val="1F2937"/>
                </a:solidFill>
                <a:latin typeface="Noto Sans JP" pitchFamily="34" charset="0"/>
                <a:ea typeface="Noto Sans JP" pitchFamily="34" charset="-122"/>
                <a:cs typeface="Noto Sans JP" pitchFamily="34" charset="-120"/>
              </a:rPr>
              <a:t>▼① 地域分散が前提</a:t>
            </a:r>
            <a:endParaRPr lang="en-US" sz="1350" dirty="0"/>
          </a:p>
        </p:txBody>
      </p:sp>
      <p:sp>
        <p:nvSpPr>
          <p:cNvPr id="20" name="Text 5"/>
          <p:cNvSpPr/>
          <p:nvPr/>
        </p:nvSpPr>
        <p:spPr>
          <a:xfrm>
            <a:off x="1164265" y="3438472"/>
            <a:ext cx="5603150" cy="466373"/>
          </a:xfrm>
          <a:prstGeom prst="rect">
            <a:avLst/>
          </a:prstGeom>
          <a:noFill/>
          <a:ln/>
        </p:spPr>
        <p:txBody>
          <a:bodyPr vert="horz" wrap="square" lIns="0" tIns="0" rIns="0" bIns="0" rtlCol="0" anchor="ctr"/>
          <a:lstStyle/>
          <a:p>
            <a:pPr>
              <a:lnSpc>
                <a:spcPts val="1256"/>
              </a:lnSpc>
            </a:pPr>
            <a:r>
              <a:rPr lang="ja-JP" altLang="en-US" sz="1050" dirty="0">
                <a:latin typeface="Noto Sans JP" panose="020B0200000000000000" pitchFamily="34" charset="-128"/>
                <a:ea typeface="Noto Sans JP" panose="020B0200000000000000" pitchFamily="34" charset="-128"/>
              </a:rPr>
              <a:t>全国横断を活かす。</a:t>
            </a:r>
            <a:endParaRPr lang="en-US" sz="1050" dirty="0">
              <a:latin typeface="Noto Sans JP" panose="020B0200000000000000" pitchFamily="34" charset="-128"/>
              <a:ea typeface="Noto Sans JP" panose="020B0200000000000000" pitchFamily="34" charset="-128"/>
            </a:endParaRPr>
          </a:p>
        </p:txBody>
      </p:sp>
      <p:sp>
        <p:nvSpPr>
          <p:cNvPr id="21" name="Text 6"/>
          <p:cNvSpPr/>
          <p:nvPr/>
        </p:nvSpPr>
        <p:spPr>
          <a:xfrm>
            <a:off x="1116419" y="4111562"/>
            <a:ext cx="5650623" cy="223284"/>
          </a:xfrm>
          <a:prstGeom prst="rect">
            <a:avLst/>
          </a:prstGeom>
          <a:noFill/>
          <a:ln/>
        </p:spPr>
        <p:txBody>
          <a:bodyPr vert="horz" wrap="square" lIns="0" tIns="0" rIns="0" bIns="0" rtlCol="0" anchor="ctr"/>
          <a:lstStyle/>
          <a:p>
            <a:pPr>
              <a:lnSpc>
                <a:spcPts val="1758"/>
              </a:lnSpc>
            </a:pPr>
            <a:r>
              <a:rPr lang="ja-JP" altLang="en-US" sz="1350" b="1" dirty="0">
                <a:solidFill>
                  <a:srgbClr val="1F2937"/>
                </a:solidFill>
                <a:latin typeface="Noto Sans JP" pitchFamily="34" charset="0"/>
                <a:ea typeface="Noto Sans JP" pitchFamily="34" charset="-122"/>
                <a:cs typeface="Noto Sans JP" pitchFamily="34" charset="-120"/>
              </a:rPr>
              <a:t>▼② 社会人比率が高い</a:t>
            </a:r>
            <a:endParaRPr lang="en-US" sz="1350" dirty="0"/>
          </a:p>
        </p:txBody>
      </p:sp>
      <p:sp>
        <p:nvSpPr>
          <p:cNvPr id="22" name="Text 7"/>
          <p:cNvSpPr/>
          <p:nvPr/>
        </p:nvSpPr>
        <p:spPr>
          <a:xfrm>
            <a:off x="1116419" y="4413972"/>
            <a:ext cx="5650748" cy="318976"/>
          </a:xfrm>
          <a:prstGeom prst="rect">
            <a:avLst/>
          </a:prstGeom>
          <a:noFill/>
          <a:ln/>
        </p:spPr>
        <p:txBody>
          <a:bodyPr vert="horz" wrap="square" lIns="0" tIns="0" rIns="0" bIns="0" rtlCol="0" anchor="ctr"/>
          <a:lstStyle/>
          <a:p>
            <a:pPr>
              <a:lnSpc>
                <a:spcPts val="1256"/>
              </a:lnSpc>
            </a:pPr>
            <a:r>
              <a:rPr lang="ja-JP" altLang="en-US" sz="1050" dirty="0">
                <a:latin typeface="Noto Sans JP" panose="020B0200000000000000" pitchFamily="34" charset="-128"/>
                <a:ea typeface="Noto Sans JP" panose="020B0200000000000000" pitchFamily="34" charset="-128"/>
              </a:rPr>
              <a:t>地域課題と実務を接続しやすい。また、卒業後も継続コミュニティ設計がしやすい。</a:t>
            </a:r>
          </a:p>
        </p:txBody>
      </p:sp>
      <p:sp>
        <p:nvSpPr>
          <p:cNvPr id="23" name="Text 8"/>
          <p:cNvSpPr/>
          <p:nvPr/>
        </p:nvSpPr>
        <p:spPr>
          <a:xfrm>
            <a:off x="1140342" y="5036594"/>
            <a:ext cx="5626949" cy="223284"/>
          </a:xfrm>
          <a:prstGeom prst="rect">
            <a:avLst/>
          </a:prstGeom>
          <a:noFill/>
          <a:ln/>
        </p:spPr>
        <p:txBody>
          <a:bodyPr vert="horz" wrap="square" lIns="0" tIns="0" rIns="0" bIns="0" rtlCol="0" anchor="ctr"/>
          <a:lstStyle/>
          <a:p>
            <a:pPr>
              <a:lnSpc>
                <a:spcPts val="1758"/>
              </a:lnSpc>
            </a:pPr>
            <a:r>
              <a:rPr lang="ja-JP" altLang="en-US" sz="1350" b="1" dirty="0">
                <a:solidFill>
                  <a:srgbClr val="1F2937"/>
                </a:solidFill>
                <a:latin typeface="Noto Sans JP" pitchFamily="34" charset="0"/>
                <a:ea typeface="Noto Sans JP" pitchFamily="34" charset="-122"/>
                <a:cs typeface="Noto Sans JP" pitchFamily="34" charset="-120"/>
              </a:rPr>
              <a:t>▼③ 完全デジタル前提文化</a:t>
            </a:r>
            <a:endParaRPr lang="en-US" sz="1350" dirty="0"/>
          </a:p>
        </p:txBody>
      </p:sp>
      <p:sp>
        <p:nvSpPr>
          <p:cNvPr id="24" name="Text 9"/>
          <p:cNvSpPr/>
          <p:nvPr/>
        </p:nvSpPr>
        <p:spPr>
          <a:xfrm>
            <a:off x="1128255" y="5349942"/>
            <a:ext cx="5626949" cy="318976"/>
          </a:xfrm>
          <a:prstGeom prst="rect">
            <a:avLst/>
          </a:prstGeom>
          <a:noFill/>
          <a:ln/>
        </p:spPr>
        <p:txBody>
          <a:bodyPr vert="horz" wrap="square" lIns="0" tIns="0" rIns="0" bIns="0" rtlCol="0" anchor="ctr"/>
          <a:lstStyle/>
          <a:p>
            <a:r>
              <a:rPr lang="ja-JP" altLang="en-US" sz="1050" dirty="0">
                <a:latin typeface="Noto Sans JP" panose="020B0200000000000000" pitchFamily="34" charset="-128"/>
                <a:ea typeface="Noto Sans JP" panose="020B0200000000000000" pitchFamily="34" charset="-128"/>
              </a:rPr>
              <a:t>「リモート共同研究」に慣れている。</a:t>
            </a:r>
          </a:p>
          <a:p>
            <a:r>
              <a:rPr lang="ja-JP" altLang="en-US" sz="1050" dirty="0">
                <a:latin typeface="Noto Sans JP" panose="020B0200000000000000" pitchFamily="34" charset="-128"/>
                <a:ea typeface="Noto Sans JP" panose="020B0200000000000000" pitchFamily="34" charset="-128"/>
              </a:rPr>
              <a:t>これは衛星データ解析（クラウド処理）と相性が良い。</a:t>
            </a:r>
          </a:p>
        </p:txBody>
      </p:sp>
      <p:sp>
        <p:nvSpPr>
          <p:cNvPr id="25" name="Text 10"/>
          <p:cNvSpPr/>
          <p:nvPr/>
        </p:nvSpPr>
        <p:spPr>
          <a:xfrm>
            <a:off x="5851971" y="5716786"/>
            <a:ext cx="7190320" cy="223283"/>
          </a:xfrm>
          <a:prstGeom prst="rect">
            <a:avLst/>
          </a:prstGeom>
          <a:noFill/>
          <a:ln/>
        </p:spPr>
        <p:txBody>
          <a:bodyPr vert="horz" wrap="square" lIns="0" tIns="0" rIns="0" bIns="0" rtlCol="0" anchor="ctr"/>
          <a:lstStyle/>
          <a:p>
            <a:pPr marL="0" indent="0" algn="ctr">
              <a:lnSpc>
                <a:spcPts val="1758"/>
              </a:lnSpc>
              <a:buNone/>
            </a:pPr>
            <a:r>
              <a:rPr lang="en-US" sz="1500" b="1" i="1" dirty="0">
                <a:solidFill>
                  <a:srgbClr val="FFFFFF"/>
                </a:solidFill>
                <a:latin typeface="Noto Sans JP" pitchFamily="34" charset="0"/>
                <a:ea typeface="Noto Sans JP" pitchFamily="34" charset="-122"/>
                <a:cs typeface="Noto Sans JP" pitchFamily="34" charset="-120"/>
              </a:rPr>
              <a:t>「宇宙の視点」から地球規模の課題に挑む</a:t>
            </a:r>
            <a:endParaRPr lang="en-US" sz="1500" dirty="0"/>
          </a:p>
        </p:txBody>
      </p:sp>
      <p:sp>
        <p:nvSpPr>
          <p:cNvPr id="26" name="Text 11"/>
          <p:cNvSpPr/>
          <p:nvPr/>
        </p:nvSpPr>
        <p:spPr>
          <a:xfrm>
            <a:off x="478465" y="6347637"/>
            <a:ext cx="3008806" cy="318976"/>
          </a:xfrm>
          <a:prstGeom prst="rect">
            <a:avLst/>
          </a:prstGeom>
          <a:noFill/>
          <a:ln/>
        </p:spPr>
        <p:txBody>
          <a:bodyPr vert="horz" wrap="square" lIns="0" tIns="0" rIns="0" bIns="0" rtlCol="0" anchor="ctr"/>
          <a:lstStyle/>
          <a:p>
            <a:pPr marL="0" indent="0">
              <a:lnSpc>
                <a:spcPts val="1256"/>
              </a:lnSpc>
              <a:buNone/>
            </a:pPr>
            <a:r>
              <a:rPr lang="en-US" sz="1050" dirty="0">
                <a:solidFill>
                  <a:srgbClr val="9CA3AF"/>
                </a:solidFill>
                <a:latin typeface="Noto Sans JP" pitchFamily="34" charset="0"/>
                <a:ea typeface="Noto Sans JP" pitchFamily="34" charset="-122"/>
                <a:cs typeface="Noto Sans JP" pitchFamily="34" charset="-120"/>
              </a:rPr>
              <a:t>CYBER × SPACE CHALLENGE | TeamC 成果発表</a:t>
            </a:r>
            <a:endParaRPr lang="en-US" sz="1050" dirty="0"/>
          </a:p>
        </p:txBody>
      </p:sp>
      <p:pic>
        <p:nvPicPr>
          <p:cNvPr id="7" name="Image 5" descr="preencoded.png"/>
          <p:cNvPicPr>
            <a:picLocks noChangeAspect="1"/>
          </p:cNvPicPr>
          <p:nvPr/>
        </p:nvPicPr>
        <p:blipFill>
          <a:blip r:embed="rId15"/>
          <a:stretch>
            <a:fillRect/>
          </a:stretch>
        </p:blipFill>
        <p:spPr>
          <a:xfrm>
            <a:off x="606056" y="3186529"/>
            <a:ext cx="430619" cy="419903"/>
          </a:xfrm>
          <a:prstGeom prst="rect">
            <a:avLst/>
          </a:prstGeom>
        </p:spPr>
      </p:pic>
      <p:pic>
        <p:nvPicPr>
          <p:cNvPr id="28" name="Image 3" descr="preencoded.png">
            <a:extLst>
              <a:ext uri="{FF2B5EF4-FFF2-40B4-BE49-F238E27FC236}">
                <a16:creationId xmlns:a16="http://schemas.microsoft.com/office/drawing/2014/main" id="{F906FF1C-27F2-4F28-94EB-64409D5229E0}"/>
              </a:ext>
            </a:extLst>
          </p:cNvPr>
          <p:cNvPicPr>
            <a:picLocks noChangeAspect="1"/>
          </p:cNvPicPr>
          <p:nvPr/>
        </p:nvPicPr>
        <p:blipFill>
          <a:blip r:embed="rId6"/>
          <a:stretch>
            <a:fillRect/>
          </a:stretch>
        </p:blipFill>
        <p:spPr>
          <a:xfrm>
            <a:off x="606056" y="2486234"/>
            <a:ext cx="2737779" cy="382772"/>
          </a:xfrm>
          <a:prstGeom prst="rect">
            <a:avLst/>
          </a:prstGeom>
        </p:spPr>
      </p:pic>
      <p:sp>
        <p:nvSpPr>
          <p:cNvPr id="29" name="Text 1">
            <a:extLst>
              <a:ext uri="{FF2B5EF4-FFF2-40B4-BE49-F238E27FC236}">
                <a16:creationId xmlns:a16="http://schemas.microsoft.com/office/drawing/2014/main" id="{02009B8A-772B-4410-99EE-66A53A2988E6}"/>
              </a:ext>
            </a:extLst>
          </p:cNvPr>
          <p:cNvSpPr/>
          <p:nvPr/>
        </p:nvSpPr>
        <p:spPr>
          <a:xfrm>
            <a:off x="657103" y="2503611"/>
            <a:ext cx="2686732" cy="382772"/>
          </a:xfrm>
          <a:prstGeom prst="rect">
            <a:avLst/>
          </a:prstGeom>
          <a:noFill/>
          <a:ln/>
        </p:spPr>
        <p:txBody>
          <a:bodyPr vert="horz" wrap="square" lIns="0" tIns="0" rIns="0" bIns="0" rtlCol="0" anchor="ctr"/>
          <a:lstStyle/>
          <a:p>
            <a:pPr marL="0" indent="0">
              <a:lnSpc>
                <a:spcPts val="1256"/>
              </a:lnSpc>
              <a:buNone/>
            </a:pPr>
            <a:r>
              <a:rPr lang="ja-JP" altLang="en-US" sz="1050" b="1" dirty="0">
                <a:solidFill>
                  <a:srgbClr val="FFFFFF"/>
                </a:solidFill>
                <a:latin typeface="Noto Sans JP" pitchFamily="34" charset="0"/>
                <a:ea typeface="Noto Sans JP" pitchFamily="34" charset="-122"/>
                <a:cs typeface="Noto Sans JP" pitchFamily="34" charset="-120"/>
              </a:rPr>
              <a:t>サイバー大学だからこそできる社会貢献</a:t>
            </a:r>
            <a:endParaRPr lang="en-US" sz="1050" dirty="0"/>
          </a:p>
        </p:txBody>
      </p:sp>
      <p:pic>
        <p:nvPicPr>
          <p:cNvPr id="30" name="Image 14" descr="preencoded.png">
            <a:extLst>
              <a:ext uri="{FF2B5EF4-FFF2-40B4-BE49-F238E27FC236}">
                <a16:creationId xmlns:a16="http://schemas.microsoft.com/office/drawing/2014/main" id="{40370F92-6CDB-438D-9560-5AD90BC4ADFA}"/>
              </a:ext>
            </a:extLst>
          </p:cNvPr>
          <p:cNvPicPr>
            <a:picLocks noChangeAspect="1"/>
          </p:cNvPicPr>
          <p:nvPr/>
        </p:nvPicPr>
        <p:blipFill>
          <a:blip r:embed="rId16"/>
          <a:stretch>
            <a:fillRect/>
          </a:stretch>
        </p:blipFill>
        <p:spPr>
          <a:xfrm>
            <a:off x="366983" y="6017713"/>
            <a:ext cx="6671126" cy="473304"/>
          </a:xfrm>
          <a:prstGeom prst="rect">
            <a:avLst/>
          </a:prstGeom>
        </p:spPr>
      </p:pic>
      <p:pic>
        <p:nvPicPr>
          <p:cNvPr id="31" name="Image 15" descr="preencoded.png">
            <a:extLst>
              <a:ext uri="{FF2B5EF4-FFF2-40B4-BE49-F238E27FC236}">
                <a16:creationId xmlns:a16="http://schemas.microsoft.com/office/drawing/2014/main" id="{64DCA9B2-7C2E-4398-9C44-B4B023C2BDDE}"/>
              </a:ext>
            </a:extLst>
          </p:cNvPr>
          <p:cNvPicPr>
            <a:picLocks noChangeAspect="1"/>
          </p:cNvPicPr>
          <p:nvPr/>
        </p:nvPicPr>
        <p:blipFill>
          <a:blip r:embed="rId17"/>
          <a:stretch>
            <a:fillRect/>
          </a:stretch>
        </p:blipFill>
        <p:spPr>
          <a:xfrm>
            <a:off x="489311" y="6147328"/>
            <a:ext cx="111285" cy="214074"/>
          </a:xfrm>
          <a:prstGeom prst="rect">
            <a:avLst/>
          </a:prstGeom>
        </p:spPr>
      </p:pic>
      <p:sp>
        <p:nvSpPr>
          <p:cNvPr id="32" name="Text 17">
            <a:extLst>
              <a:ext uri="{FF2B5EF4-FFF2-40B4-BE49-F238E27FC236}">
                <a16:creationId xmlns:a16="http://schemas.microsoft.com/office/drawing/2014/main" id="{E7B0870C-A63F-4B5E-ADA7-4E161D099C3E}"/>
              </a:ext>
            </a:extLst>
          </p:cNvPr>
          <p:cNvSpPr/>
          <p:nvPr/>
        </p:nvSpPr>
        <p:spPr>
          <a:xfrm>
            <a:off x="772194" y="6195251"/>
            <a:ext cx="6276761" cy="173438"/>
          </a:xfrm>
          <a:prstGeom prst="rect">
            <a:avLst/>
          </a:prstGeom>
          <a:noFill/>
          <a:ln/>
        </p:spPr>
        <p:txBody>
          <a:bodyPr vert="horz" wrap="square" lIns="0" tIns="0" rIns="0" bIns="0" rtlCol="0" anchor="ctr"/>
          <a:lstStyle/>
          <a:p>
            <a:pPr marL="0" indent="0">
              <a:lnSpc>
                <a:spcPts val="1800"/>
              </a:lnSpc>
              <a:buNone/>
            </a:pPr>
            <a:r>
              <a:rPr lang="ja-JP" altLang="en-US" sz="1200" b="1" dirty="0">
                <a:solidFill>
                  <a:srgbClr val="9A3412"/>
                </a:solidFill>
                <a:latin typeface="Noto Sans JP" pitchFamily="34" charset="0"/>
                <a:ea typeface="Noto Sans JP" pitchFamily="34" charset="-122"/>
                <a:cs typeface="Noto Sans JP" pitchFamily="34" charset="-120"/>
              </a:rPr>
              <a:t>サイバー大学の構造を最大活用すれば、最も合理的に実行できる。</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1921" cy="6858000"/>
          </a:xfrm>
          <a:prstGeom prst="rect">
            <a:avLst/>
          </a:prstGeom>
        </p:spPr>
      </p:pic>
      <p:pic>
        <p:nvPicPr>
          <p:cNvPr id="3" name="Image 1" descr="preencoded.png"/>
          <p:cNvPicPr>
            <a:picLocks noChangeAspect="1"/>
          </p:cNvPicPr>
          <p:nvPr/>
        </p:nvPicPr>
        <p:blipFill>
          <a:blip r:embed="rId4"/>
          <a:stretch>
            <a:fillRect/>
          </a:stretch>
        </p:blipFill>
        <p:spPr>
          <a:xfrm>
            <a:off x="366983" y="366983"/>
            <a:ext cx="11457954" cy="550475"/>
          </a:xfrm>
          <a:prstGeom prst="rect">
            <a:avLst/>
          </a:prstGeom>
        </p:spPr>
      </p:pic>
      <p:pic>
        <p:nvPicPr>
          <p:cNvPr id="4" name="Image 2" descr="preencoded.png"/>
          <p:cNvPicPr>
            <a:picLocks noChangeAspect="1"/>
          </p:cNvPicPr>
          <p:nvPr/>
        </p:nvPicPr>
        <p:blipFill>
          <a:blip r:embed="rId5"/>
          <a:stretch>
            <a:fillRect/>
          </a:stretch>
        </p:blipFill>
        <p:spPr>
          <a:xfrm>
            <a:off x="366983" y="1162114"/>
            <a:ext cx="2726810" cy="1138461"/>
          </a:xfrm>
          <a:prstGeom prst="rect">
            <a:avLst/>
          </a:prstGeom>
        </p:spPr>
      </p:pic>
      <p:pic>
        <p:nvPicPr>
          <p:cNvPr id="5" name="Image 3" descr="preencoded.png"/>
          <p:cNvPicPr>
            <a:picLocks noChangeAspect="1"/>
          </p:cNvPicPr>
          <p:nvPr/>
        </p:nvPicPr>
        <p:blipFill>
          <a:blip r:embed="rId6"/>
          <a:stretch>
            <a:fillRect/>
          </a:stretch>
        </p:blipFill>
        <p:spPr>
          <a:xfrm>
            <a:off x="550475" y="1383713"/>
            <a:ext cx="152910" cy="152432"/>
          </a:xfrm>
          <a:prstGeom prst="rect">
            <a:avLst/>
          </a:prstGeom>
        </p:spPr>
      </p:pic>
      <p:pic>
        <p:nvPicPr>
          <p:cNvPr id="6" name="Image 4" descr="preencoded.png"/>
          <p:cNvPicPr>
            <a:picLocks noChangeAspect="1"/>
          </p:cNvPicPr>
          <p:nvPr/>
        </p:nvPicPr>
        <p:blipFill>
          <a:blip r:embed="rId7"/>
          <a:stretch>
            <a:fillRect/>
          </a:stretch>
        </p:blipFill>
        <p:spPr>
          <a:xfrm>
            <a:off x="3216121" y="1162114"/>
            <a:ext cx="2726929" cy="1138461"/>
          </a:xfrm>
          <a:prstGeom prst="rect">
            <a:avLst/>
          </a:prstGeom>
        </p:spPr>
      </p:pic>
      <p:pic>
        <p:nvPicPr>
          <p:cNvPr id="7" name="Image 5" descr="preencoded.png"/>
          <p:cNvPicPr>
            <a:picLocks noChangeAspect="1"/>
          </p:cNvPicPr>
          <p:nvPr/>
        </p:nvPicPr>
        <p:blipFill>
          <a:blip r:embed="rId8"/>
          <a:stretch>
            <a:fillRect/>
          </a:stretch>
        </p:blipFill>
        <p:spPr>
          <a:xfrm>
            <a:off x="3399613" y="1383713"/>
            <a:ext cx="152910" cy="152432"/>
          </a:xfrm>
          <a:prstGeom prst="rect">
            <a:avLst/>
          </a:prstGeom>
        </p:spPr>
      </p:pic>
      <p:pic>
        <p:nvPicPr>
          <p:cNvPr id="8" name="Image 6" descr="preencoded.png"/>
          <p:cNvPicPr>
            <a:picLocks noChangeAspect="1"/>
          </p:cNvPicPr>
          <p:nvPr/>
        </p:nvPicPr>
        <p:blipFill>
          <a:blip r:embed="rId9"/>
          <a:stretch>
            <a:fillRect/>
          </a:stretch>
        </p:blipFill>
        <p:spPr>
          <a:xfrm>
            <a:off x="366983" y="2484066"/>
            <a:ext cx="5576067" cy="1957244"/>
          </a:xfrm>
          <a:prstGeom prst="rect">
            <a:avLst/>
          </a:prstGeom>
        </p:spPr>
      </p:pic>
      <p:pic>
        <p:nvPicPr>
          <p:cNvPr id="9" name="Image 7" descr="preencoded.png"/>
          <p:cNvPicPr>
            <a:picLocks noChangeAspect="1"/>
          </p:cNvPicPr>
          <p:nvPr/>
        </p:nvPicPr>
        <p:blipFill>
          <a:blip r:embed="rId10"/>
          <a:stretch>
            <a:fillRect/>
          </a:stretch>
        </p:blipFill>
        <p:spPr>
          <a:xfrm>
            <a:off x="366983" y="4043745"/>
            <a:ext cx="5576067" cy="397565"/>
          </a:xfrm>
          <a:prstGeom prst="rect">
            <a:avLst/>
          </a:prstGeom>
        </p:spPr>
      </p:pic>
      <p:pic>
        <p:nvPicPr>
          <p:cNvPr id="10" name="Image 8" descr="preencoded.png"/>
          <p:cNvPicPr>
            <a:picLocks noChangeAspect="1"/>
          </p:cNvPicPr>
          <p:nvPr/>
        </p:nvPicPr>
        <p:blipFill>
          <a:blip r:embed="rId11"/>
          <a:stretch>
            <a:fillRect/>
          </a:stretch>
        </p:blipFill>
        <p:spPr>
          <a:xfrm>
            <a:off x="6248870" y="1162114"/>
            <a:ext cx="5576067" cy="4610944"/>
          </a:xfrm>
          <a:prstGeom prst="rect">
            <a:avLst/>
          </a:prstGeom>
        </p:spPr>
      </p:pic>
      <p:pic>
        <p:nvPicPr>
          <p:cNvPr id="11" name="Image 9" descr="preencoded.png"/>
          <p:cNvPicPr>
            <a:picLocks noChangeAspect="1"/>
          </p:cNvPicPr>
          <p:nvPr/>
        </p:nvPicPr>
        <p:blipFill>
          <a:blip r:embed="rId12"/>
          <a:stretch>
            <a:fillRect/>
          </a:stretch>
        </p:blipFill>
        <p:spPr>
          <a:xfrm>
            <a:off x="6493526" y="1428033"/>
            <a:ext cx="168201" cy="171426"/>
          </a:xfrm>
          <a:prstGeom prst="rect">
            <a:avLst/>
          </a:prstGeom>
        </p:spPr>
      </p:pic>
      <p:pic>
        <p:nvPicPr>
          <p:cNvPr id="12" name="Image 10" descr="preencoded.png"/>
          <p:cNvPicPr>
            <a:picLocks noChangeAspect="1"/>
          </p:cNvPicPr>
          <p:nvPr/>
        </p:nvPicPr>
        <p:blipFill>
          <a:blip r:embed="rId13"/>
          <a:stretch>
            <a:fillRect/>
          </a:stretch>
        </p:blipFill>
        <p:spPr>
          <a:xfrm>
            <a:off x="6493526" y="1743171"/>
            <a:ext cx="5084248" cy="2446555"/>
          </a:xfrm>
          <a:prstGeom prst="rect">
            <a:avLst/>
          </a:prstGeom>
        </p:spPr>
      </p:pic>
      <p:pic>
        <p:nvPicPr>
          <p:cNvPr id="13" name="Image 11" descr="preencoded.png"/>
          <p:cNvPicPr>
            <a:picLocks noChangeAspect="1"/>
          </p:cNvPicPr>
          <p:nvPr/>
        </p:nvPicPr>
        <p:blipFill>
          <a:blip r:embed="rId14"/>
          <a:stretch>
            <a:fillRect/>
          </a:stretch>
        </p:blipFill>
        <p:spPr>
          <a:xfrm>
            <a:off x="6493526" y="4373217"/>
            <a:ext cx="5086756" cy="840287"/>
          </a:xfrm>
          <a:prstGeom prst="rect">
            <a:avLst/>
          </a:prstGeom>
        </p:spPr>
      </p:pic>
      <p:pic>
        <p:nvPicPr>
          <p:cNvPr id="14" name="Image 12" descr="preencoded.png"/>
          <p:cNvPicPr>
            <a:picLocks noChangeAspect="1"/>
          </p:cNvPicPr>
          <p:nvPr/>
        </p:nvPicPr>
        <p:blipFill>
          <a:blip r:embed="rId15"/>
          <a:stretch>
            <a:fillRect/>
          </a:stretch>
        </p:blipFill>
        <p:spPr>
          <a:xfrm>
            <a:off x="6493526" y="4602582"/>
            <a:ext cx="114682" cy="152432"/>
          </a:xfrm>
          <a:prstGeom prst="rect">
            <a:avLst/>
          </a:prstGeom>
        </p:spPr>
      </p:pic>
      <p:pic>
        <p:nvPicPr>
          <p:cNvPr id="15" name="Image 13" descr="preencoded.png"/>
          <p:cNvPicPr>
            <a:picLocks noChangeAspect="1"/>
          </p:cNvPicPr>
          <p:nvPr/>
        </p:nvPicPr>
        <p:blipFill>
          <a:blip r:embed="rId16"/>
          <a:stretch>
            <a:fillRect/>
          </a:stretch>
        </p:blipFill>
        <p:spPr>
          <a:xfrm>
            <a:off x="8189151" y="4877103"/>
            <a:ext cx="1695625" cy="336401"/>
          </a:xfrm>
          <a:prstGeom prst="rect">
            <a:avLst/>
          </a:prstGeom>
        </p:spPr>
      </p:pic>
      <p:pic>
        <p:nvPicPr>
          <p:cNvPr id="16" name="Image 14" descr="preencoded.png"/>
          <p:cNvPicPr>
            <a:picLocks noChangeAspect="1"/>
          </p:cNvPicPr>
          <p:nvPr/>
        </p:nvPicPr>
        <p:blipFill>
          <a:blip r:embed="rId17"/>
          <a:stretch>
            <a:fillRect/>
          </a:stretch>
        </p:blipFill>
        <p:spPr>
          <a:xfrm>
            <a:off x="366983" y="6017713"/>
            <a:ext cx="11457954" cy="473304"/>
          </a:xfrm>
          <a:prstGeom prst="rect">
            <a:avLst/>
          </a:prstGeom>
        </p:spPr>
      </p:pic>
      <p:pic>
        <p:nvPicPr>
          <p:cNvPr id="17" name="Image 15" descr="preencoded.png"/>
          <p:cNvPicPr>
            <a:picLocks noChangeAspect="1"/>
          </p:cNvPicPr>
          <p:nvPr/>
        </p:nvPicPr>
        <p:blipFill>
          <a:blip r:embed="rId18"/>
          <a:stretch>
            <a:fillRect/>
          </a:stretch>
        </p:blipFill>
        <p:spPr>
          <a:xfrm>
            <a:off x="489311" y="6147328"/>
            <a:ext cx="191137" cy="214074"/>
          </a:xfrm>
          <a:prstGeom prst="rect">
            <a:avLst/>
          </a:prstGeom>
        </p:spPr>
      </p:pic>
      <p:sp>
        <p:nvSpPr>
          <p:cNvPr id="18" name="Text 0"/>
          <p:cNvSpPr/>
          <p:nvPr/>
        </p:nvSpPr>
        <p:spPr>
          <a:xfrm>
            <a:off x="550475" y="366983"/>
            <a:ext cx="15720822" cy="305819"/>
          </a:xfrm>
          <a:prstGeom prst="rect">
            <a:avLst/>
          </a:prstGeom>
          <a:noFill/>
          <a:ln/>
        </p:spPr>
        <p:txBody>
          <a:bodyPr vert="horz" wrap="square" lIns="0" tIns="0" rIns="0" bIns="0" rtlCol="0" anchor="ctr"/>
          <a:lstStyle/>
          <a:p>
            <a:pPr marL="0" indent="0">
              <a:lnSpc>
                <a:spcPts val="2408"/>
              </a:lnSpc>
              <a:buNone/>
            </a:pPr>
            <a:r>
              <a:rPr lang="en-US" sz="2700" b="1" kern="0" spc="-67" dirty="0">
                <a:solidFill>
                  <a:srgbClr val="1F2937"/>
                </a:solidFill>
                <a:latin typeface="Noto Sans JP" pitchFamily="34" charset="0"/>
                <a:ea typeface="Noto Sans JP" pitchFamily="34" charset="-122"/>
                <a:cs typeface="Noto Sans JP" pitchFamily="34" charset="-120"/>
              </a:rPr>
              <a:t>深刻化する社会課題：クマによる人身被害の急増</a:t>
            </a:r>
            <a:endParaRPr lang="en-US" sz="2700" dirty="0"/>
          </a:p>
        </p:txBody>
      </p:sp>
      <p:sp>
        <p:nvSpPr>
          <p:cNvPr id="19" name="Text 1"/>
          <p:cNvSpPr/>
          <p:nvPr/>
        </p:nvSpPr>
        <p:spPr>
          <a:xfrm>
            <a:off x="550475" y="703385"/>
            <a:ext cx="7974341" cy="214074"/>
          </a:xfrm>
          <a:prstGeom prst="rect">
            <a:avLst/>
          </a:prstGeom>
          <a:noFill/>
          <a:ln/>
        </p:spPr>
        <p:txBody>
          <a:bodyPr vert="horz" wrap="square" lIns="0" tIns="0" rIns="0" bIns="0" rtlCol="0" anchor="ctr"/>
          <a:lstStyle/>
          <a:p>
            <a:pPr marL="0" indent="0">
              <a:lnSpc>
                <a:spcPts val="1686"/>
              </a:lnSpc>
              <a:buNone/>
            </a:pPr>
            <a:r>
              <a:rPr lang="en-US" sz="1500" dirty="0">
                <a:solidFill>
                  <a:srgbClr val="6B7280"/>
                </a:solidFill>
                <a:latin typeface="Noto Sans JP" pitchFamily="34" charset="0"/>
                <a:ea typeface="Noto Sans JP" pitchFamily="34" charset="-122"/>
                <a:cs typeface="Noto Sans JP" pitchFamily="34" charset="-120"/>
              </a:rPr>
              <a:t>過去最悪のペースで推移する被害状況の現状</a:t>
            </a:r>
            <a:endParaRPr lang="en-US" sz="1500" dirty="0"/>
          </a:p>
        </p:txBody>
      </p:sp>
      <p:sp>
        <p:nvSpPr>
          <p:cNvPr id="20" name="Text 2"/>
          <p:cNvSpPr/>
          <p:nvPr/>
        </p:nvSpPr>
        <p:spPr>
          <a:xfrm>
            <a:off x="764549" y="1345605"/>
            <a:ext cx="4708644" cy="228648"/>
          </a:xfrm>
          <a:prstGeom prst="rect">
            <a:avLst/>
          </a:prstGeom>
          <a:noFill/>
          <a:ln/>
        </p:spPr>
        <p:txBody>
          <a:bodyPr vert="horz" wrap="square" lIns="0" tIns="0" rIns="0" bIns="0" rtlCol="0" anchor="ctr"/>
          <a:lstStyle/>
          <a:p>
            <a:pPr marL="0" indent="0">
              <a:lnSpc>
                <a:spcPts val="1800"/>
              </a:lnSpc>
              <a:buNone/>
            </a:pPr>
            <a:r>
              <a:rPr lang="en-US" sz="1200" b="1" dirty="0">
                <a:solidFill>
                  <a:srgbClr val="DC2626"/>
                </a:solidFill>
                <a:latin typeface="Noto Sans JP" pitchFamily="34" charset="0"/>
                <a:ea typeface="Noto Sans JP" pitchFamily="34" charset="-122"/>
                <a:cs typeface="Noto Sans JP" pitchFamily="34" charset="-120"/>
              </a:rPr>
              <a:t>2024年度 (4-10月)</a:t>
            </a:r>
            <a:endParaRPr lang="en-US" sz="1200" dirty="0"/>
          </a:p>
        </p:txBody>
      </p:sp>
      <p:sp>
        <p:nvSpPr>
          <p:cNvPr id="21" name="Text 3"/>
          <p:cNvSpPr/>
          <p:nvPr/>
        </p:nvSpPr>
        <p:spPr>
          <a:xfrm>
            <a:off x="550475" y="1635417"/>
            <a:ext cx="2359827" cy="328756"/>
          </a:xfrm>
          <a:prstGeom prst="rect">
            <a:avLst/>
          </a:prstGeom>
          <a:noFill/>
          <a:ln/>
        </p:spPr>
        <p:txBody>
          <a:bodyPr vert="horz" wrap="square" lIns="0" tIns="0" rIns="0" bIns="0" rtlCol="0" anchor="ctr"/>
          <a:lstStyle/>
          <a:p>
            <a:pPr marL="0" indent="0">
              <a:lnSpc>
                <a:spcPts val="2408"/>
              </a:lnSpc>
              <a:buNone/>
            </a:pPr>
            <a:r>
              <a:rPr lang="en-US" sz="2700" b="1" dirty="0">
                <a:solidFill>
                  <a:srgbClr val="1F2937"/>
                </a:solidFill>
                <a:latin typeface="Noto Sans JP" pitchFamily="34" charset="0"/>
                <a:ea typeface="Noto Sans JP" pitchFamily="34" charset="-122"/>
                <a:cs typeface="Noto Sans JP" pitchFamily="34" charset="-120"/>
              </a:rPr>
              <a:t>196</a:t>
            </a:r>
            <a:r>
              <a:rPr lang="en-US" sz="1350" b="1" dirty="0">
                <a:solidFill>
                  <a:srgbClr val="1F2937"/>
                </a:solidFill>
                <a:latin typeface="Noto Sans JP" pitchFamily="34" charset="0"/>
                <a:ea typeface="Noto Sans JP" pitchFamily="34" charset="-122"/>
                <a:cs typeface="Noto Sans JP" pitchFamily="34" charset="-120"/>
              </a:rPr>
              <a:t>人</a:t>
            </a:r>
            <a:endParaRPr lang="en-US" sz="2700" dirty="0"/>
          </a:p>
        </p:txBody>
      </p:sp>
      <p:sp>
        <p:nvSpPr>
          <p:cNvPr id="22" name="Text 4"/>
          <p:cNvSpPr/>
          <p:nvPr/>
        </p:nvSpPr>
        <p:spPr>
          <a:xfrm>
            <a:off x="550475" y="1964173"/>
            <a:ext cx="2724568" cy="152910"/>
          </a:xfrm>
          <a:prstGeom prst="rect">
            <a:avLst/>
          </a:prstGeom>
          <a:noFill/>
          <a:ln/>
        </p:spPr>
        <p:txBody>
          <a:bodyPr vert="horz" wrap="square" lIns="0" tIns="0" rIns="0" bIns="0" rtlCol="0" anchor="ctr"/>
          <a:lstStyle/>
          <a:p>
            <a:pPr marL="0" indent="0">
              <a:lnSpc>
                <a:spcPts val="1204"/>
              </a:lnSpc>
              <a:buNone/>
            </a:pPr>
            <a:r>
              <a:rPr lang="en-US" sz="1050" dirty="0">
                <a:solidFill>
                  <a:srgbClr val="6B7280"/>
                </a:solidFill>
                <a:latin typeface="Noto Sans JP" pitchFamily="34" charset="0"/>
                <a:ea typeface="Noto Sans JP" pitchFamily="34" charset="-122"/>
                <a:cs typeface="Noto Sans JP" pitchFamily="34" charset="-120"/>
              </a:rPr>
              <a:t>死傷者数（速報値）</a:t>
            </a:r>
            <a:endParaRPr lang="en-US" sz="1050" dirty="0"/>
          </a:p>
        </p:txBody>
      </p:sp>
      <p:sp>
        <p:nvSpPr>
          <p:cNvPr id="23" name="Text 5"/>
          <p:cNvSpPr/>
          <p:nvPr/>
        </p:nvSpPr>
        <p:spPr>
          <a:xfrm>
            <a:off x="3613686" y="1345605"/>
            <a:ext cx="3645402" cy="228648"/>
          </a:xfrm>
          <a:prstGeom prst="rect">
            <a:avLst/>
          </a:prstGeom>
          <a:noFill/>
          <a:ln/>
        </p:spPr>
        <p:txBody>
          <a:bodyPr vert="horz" wrap="square" lIns="0" tIns="0" rIns="0" bIns="0" rtlCol="0" anchor="ctr"/>
          <a:lstStyle/>
          <a:p>
            <a:pPr marL="0" indent="0">
              <a:lnSpc>
                <a:spcPts val="1800"/>
              </a:lnSpc>
              <a:buNone/>
            </a:pPr>
            <a:r>
              <a:rPr lang="en-US" sz="1200" b="1" dirty="0">
                <a:solidFill>
                  <a:srgbClr val="374151"/>
                </a:solidFill>
                <a:latin typeface="Noto Sans JP" pitchFamily="34" charset="0"/>
                <a:ea typeface="Noto Sans JP" pitchFamily="34" charset="-122"/>
                <a:cs typeface="Noto Sans JP" pitchFamily="34" charset="-120"/>
              </a:rPr>
              <a:t>2024年度 死者数</a:t>
            </a:r>
            <a:endParaRPr lang="en-US" sz="1200" dirty="0"/>
          </a:p>
        </p:txBody>
      </p:sp>
      <p:sp>
        <p:nvSpPr>
          <p:cNvPr id="24" name="Text 6"/>
          <p:cNvSpPr/>
          <p:nvPr/>
        </p:nvSpPr>
        <p:spPr>
          <a:xfrm>
            <a:off x="3399613" y="1635417"/>
            <a:ext cx="2359946" cy="328756"/>
          </a:xfrm>
          <a:prstGeom prst="rect">
            <a:avLst/>
          </a:prstGeom>
          <a:noFill/>
          <a:ln/>
        </p:spPr>
        <p:txBody>
          <a:bodyPr vert="horz" wrap="square" lIns="0" tIns="0" rIns="0" bIns="0" rtlCol="0" anchor="ctr"/>
          <a:lstStyle/>
          <a:p>
            <a:pPr marL="0" indent="0">
              <a:lnSpc>
                <a:spcPts val="2408"/>
              </a:lnSpc>
              <a:buNone/>
            </a:pPr>
            <a:r>
              <a:rPr lang="en-US" sz="2700" b="1" dirty="0">
                <a:solidFill>
                  <a:srgbClr val="DC2626"/>
                </a:solidFill>
                <a:latin typeface="Noto Sans JP" pitchFamily="34" charset="0"/>
                <a:ea typeface="Noto Sans JP" pitchFamily="34" charset="-122"/>
                <a:cs typeface="Noto Sans JP" pitchFamily="34" charset="-120"/>
              </a:rPr>
              <a:t>12</a:t>
            </a:r>
            <a:r>
              <a:rPr lang="en-US" sz="1350" b="1" dirty="0">
                <a:solidFill>
                  <a:srgbClr val="DC2626"/>
                </a:solidFill>
                <a:latin typeface="Noto Sans JP" pitchFamily="34" charset="0"/>
                <a:ea typeface="Noto Sans JP" pitchFamily="34" charset="-122"/>
                <a:cs typeface="Noto Sans JP" pitchFamily="34" charset="-120"/>
              </a:rPr>
              <a:t>人</a:t>
            </a:r>
            <a:endParaRPr lang="en-US" sz="2700" dirty="0"/>
          </a:p>
        </p:txBody>
      </p:sp>
      <p:sp>
        <p:nvSpPr>
          <p:cNvPr id="25" name="Text 7"/>
          <p:cNvSpPr/>
          <p:nvPr/>
        </p:nvSpPr>
        <p:spPr>
          <a:xfrm>
            <a:off x="3399613" y="1964173"/>
            <a:ext cx="3189738" cy="152910"/>
          </a:xfrm>
          <a:prstGeom prst="rect">
            <a:avLst/>
          </a:prstGeom>
          <a:noFill/>
          <a:ln/>
        </p:spPr>
        <p:txBody>
          <a:bodyPr vert="horz" wrap="square" lIns="0" tIns="0" rIns="0" bIns="0" rtlCol="0" anchor="ctr"/>
          <a:lstStyle/>
          <a:p>
            <a:pPr marL="0" indent="0">
              <a:lnSpc>
                <a:spcPts val="1204"/>
              </a:lnSpc>
              <a:buNone/>
            </a:pPr>
            <a:r>
              <a:rPr lang="en-US" sz="1050" dirty="0">
                <a:solidFill>
                  <a:srgbClr val="6B7280"/>
                </a:solidFill>
                <a:latin typeface="Noto Sans JP" pitchFamily="34" charset="0"/>
                <a:ea typeface="Noto Sans JP" pitchFamily="34" charset="-122"/>
                <a:cs typeface="Noto Sans JP" pitchFamily="34" charset="-120"/>
              </a:rPr>
              <a:t>2023年度比 2倍</a:t>
            </a:r>
            <a:endParaRPr lang="en-US" sz="1050" dirty="0"/>
          </a:p>
        </p:txBody>
      </p:sp>
      <p:sp>
        <p:nvSpPr>
          <p:cNvPr id="26" name="Text 8"/>
          <p:cNvSpPr/>
          <p:nvPr/>
        </p:nvSpPr>
        <p:spPr>
          <a:xfrm>
            <a:off x="489311" y="4166073"/>
            <a:ext cx="5331412" cy="152910"/>
          </a:xfrm>
          <a:prstGeom prst="rect">
            <a:avLst/>
          </a:prstGeom>
          <a:noFill/>
          <a:ln/>
        </p:spPr>
        <p:txBody>
          <a:bodyPr vert="horz" wrap="square" lIns="0" tIns="0" rIns="0" bIns="0" rtlCol="0" anchor="ctr"/>
          <a:lstStyle/>
          <a:p>
            <a:pPr marL="0" indent="0">
              <a:lnSpc>
                <a:spcPts val="1204"/>
              </a:lnSpc>
              <a:buNone/>
            </a:pPr>
            <a:r>
              <a:rPr lang="en-US" sz="1050" b="1" dirty="0">
                <a:solidFill>
                  <a:srgbClr val="FFFFFF"/>
                </a:solidFill>
                <a:latin typeface="Noto Sans JP" pitchFamily="34" charset="0"/>
                <a:ea typeface="Noto Sans JP" pitchFamily="34" charset="-122"/>
                <a:cs typeface="Noto Sans JP" pitchFamily="34" charset="-120"/>
              </a:rPr>
              <a:t>人里へ出没するリスクが高まっている</a:t>
            </a:r>
            <a:endParaRPr lang="en-US" sz="1050" dirty="0"/>
          </a:p>
        </p:txBody>
      </p:sp>
      <p:sp>
        <p:nvSpPr>
          <p:cNvPr id="27" name="Text 9"/>
          <p:cNvSpPr/>
          <p:nvPr/>
        </p:nvSpPr>
        <p:spPr>
          <a:xfrm>
            <a:off x="6722890" y="1406769"/>
            <a:ext cx="5086756" cy="214074"/>
          </a:xfrm>
          <a:prstGeom prst="rect">
            <a:avLst/>
          </a:prstGeom>
          <a:noFill/>
          <a:ln/>
        </p:spPr>
        <p:txBody>
          <a:bodyPr vert="horz" wrap="square" lIns="0" tIns="0" rIns="0" bIns="0" rtlCol="0" anchor="ctr"/>
          <a:lstStyle/>
          <a:p>
            <a:pPr marL="0" indent="0">
              <a:lnSpc>
                <a:spcPts val="1686"/>
              </a:lnSpc>
              <a:buNone/>
            </a:pPr>
            <a:r>
              <a:rPr lang="en-US" sz="1350" b="1" dirty="0">
                <a:solidFill>
                  <a:srgbClr val="374151"/>
                </a:solidFill>
                <a:latin typeface="Noto Sans JP" pitchFamily="34" charset="0"/>
                <a:ea typeface="Noto Sans JP" pitchFamily="34" charset="-122"/>
                <a:cs typeface="Noto Sans JP" pitchFamily="34" charset="-120"/>
              </a:rPr>
              <a:t>被害者数の推移比較</a:t>
            </a:r>
            <a:endParaRPr lang="en-US" sz="1350" dirty="0"/>
          </a:p>
        </p:txBody>
      </p:sp>
      <p:sp>
        <p:nvSpPr>
          <p:cNvPr id="28" name="Text 10"/>
          <p:cNvSpPr/>
          <p:nvPr/>
        </p:nvSpPr>
        <p:spPr>
          <a:xfrm>
            <a:off x="6669372" y="4556709"/>
            <a:ext cx="8429992" cy="228648"/>
          </a:xfrm>
          <a:prstGeom prst="rect">
            <a:avLst/>
          </a:prstGeom>
          <a:noFill/>
          <a:ln/>
        </p:spPr>
        <p:txBody>
          <a:bodyPr vert="horz" wrap="square" lIns="0" tIns="0" rIns="0" bIns="0" rtlCol="0" anchor="ctr"/>
          <a:lstStyle/>
          <a:p>
            <a:pPr marL="0" indent="0">
              <a:lnSpc>
                <a:spcPts val="1800"/>
              </a:lnSpc>
              <a:buNone/>
            </a:pPr>
            <a:r>
              <a:rPr lang="en-US" sz="1200" b="1" dirty="0">
                <a:solidFill>
                  <a:srgbClr val="1F2937"/>
                </a:solidFill>
                <a:latin typeface="Noto Sans JP" pitchFamily="34" charset="0"/>
                <a:ea typeface="Noto Sans JP" pitchFamily="34" charset="-122"/>
                <a:cs typeface="Noto Sans JP" pitchFamily="34" charset="-120"/>
              </a:rPr>
              <a:t>特に被害が顕著な東北地方 (2024年4-10月)</a:t>
            </a:r>
            <a:endParaRPr lang="en-US" sz="1200" dirty="0"/>
          </a:p>
        </p:txBody>
      </p:sp>
      <p:sp>
        <p:nvSpPr>
          <p:cNvPr id="29" name="Text 11"/>
          <p:cNvSpPr/>
          <p:nvPr/>
        </p:nvSpPr>
        <p:spPr>
          <a:xfrm>
            <a:off x="6493526" y="4877103"/>
            <a:ext cx="1695625" cy="122327"/>
          </a:xfrm>
          <a:prstGeom prst="rect">
            <a:avLst/>
          </a:prstGeom>
          <a:noFill/>
          <a:ln/>
        </p:spPr>
        <p:txBody>
          <a:bodyPr vert="horz" wrap="square" lIns="0" tIns="0" rIns="0" bIns="0" rtlCol="0" anchor="ctr"/>
          <a:lstStyle/>
          <a:p>
            <a:pPr marL="0" indent="0" algn="ctr">
              <a:lnSpc>
                <a:spcPts val="963"/>
              </a:lnSpc>
              <a:buNone/>
            </a:pPr>
            <a:r>
              <a:rPr lang="en-US" sz="900" dirty="0">
                <a:solidFill>
                  <a:srgbClr val="6B7280"/>
                </a:solidFill>
                <a:latin typeface="Noto Sans JP" pitchFamily="34" charset="0"/>
                <a:ea typeface="Noto Sans JP" pitchFamily="34" charset="-122"/>
                <a:cs typeface="Noto Sans JP" pitchFamily="34" charset="-120"/>
              </a:rPr>
              <a:t>秋田県</a:t>
            </a:r>
            <a:endParaRPr lang="en-US" sz="900" dirty="0"/>
          </a:p>
        </p:txBody>
      </p:sp>
      <p:sp>
        <p:nvSpPr>
          <p:cNvPr id="30" name="Text 12"/>
          <p:cNvSpPr/>
          <p:nvPr/>
        </p:nvSpPr>
        <p:spPr>
          <a:xfrm>
            <a:off x="6493526" y="4999430"/>
            <a:ext cx="1695625" cy="214074"/>
          </a:xfrm>
          <a:prstGeom prst="rect">
            <a:avLst/>
          </a:prstGeom>
          <a:noFill/>
          <a:ln/>
        </p:spPr>
        <p:txBody>
          <a:bodyPr vert="horz" wrap="square" lIns="0" tIns="0" rIns="0" bIns="0" rtlCol="0" anchor="ctr"/>
          <a:lstStyle/>
          <a:p>
            <a:pPr marL="0" indent="0" algn="ctr">
              <a:lnSpc>
                <a:spcPts val="1686"/>
              </a:lnSpc>
              <a:buNone/>
            </a:pPr>
            <a:r>
              <a:rPr lang="en-US" sz="1500" b="1" dirty="0">
                <a:solidFill>
                  <a:srgbClr val="1F2937"/>
                </a:solidFill>
                <a:latin typeface="Noto Sans JP" pitchFamily="34" charset="0"/>
                <a:ea typeface="Noto Sans JP" pitchFamily="34" charset="-122"/>
                <a:cs typeface="Noto Sans JP" pitchFamily="34" charset="-120"/>
              </a:rPr>
              <a:t>56名</a:t>
            </a:r>
            <a:endParaRPr lang="en-US" sz="1500" dirty="0"/>
          </a:p>
        </p:txBody>
      </p:sp>
      <p:sp>
        <p:nvSpPr>
          <p:cNvPr id="31" name="Text 13"/>
          <p:cNvSpPr/>
          <p:nvPr/>
        </p:nvSpPr>
        <p:spPr>
          <a:xfrm>
            <a:off x="8189151" y="4877103"/>
            <a:ext cx="1695625" cy="122327"/>
          </a:xfrm>
          <a:prstGeom prst="rect">
            <a:avLst/>
          </a:prstGeom>
          <a:noFill/>
          <a:ln/>
        </p:spPr>
        <p:txBody>
          <a:bodyPr vert="horz" wrap="square" lIns="0" tIns="0" rIns="0" bIns="0" rtlCol="0" anchor="ctr"/>
          <a:lstStyle/>
          <a:p>
            <a:pPr marL="0" indent="0" algn="ctr">
              <a:lnSpc>
                <a:spcPts val="963"/>
              </a:lnSpc>
              <a:buNone/>
            </a:pPr>
            <a:r>
              <a:rPr lang="en-US" sz="900" dirty="0">
                <a:solidFill>
                  <a:srgbClr val="6B7280"/>
                </a:solidFill>
                <a:latin typeface="Noto Sans JP" pitchFamily="34" charset="0"/>
                <a:ea typeface="Noto Sans JP" pitchFamily="34" charset="-122"/>
                <a:cs typeface="Noto Sans JP" pitchFamily="34" charset="-120"/>
              </a:rPr>
              <a:t>岩手県</a:t>
            </a:r>
            <a:endParaRPr lang="en-US" sz="900" dirty="0"/>
          </a:p>
        </p:txBody>
      </p:sp>
      <p:sp>
        <p:nvSpPr>
          <p:cNvPr id="32" name="Text 14"/>
          <p:cNvSpPr/>
          <p:nvPr/>
        </p:nvSpPr>
        <p:spPr>
          <a:xfrm>
            <a:off x="8189151" y="4999430"/>
            <a:ext cx="1695625" cy="214074"/>
          </a:xfrm>
          <a:prstGeom prst="rect">
            <a:avLst/>
          </a:prstGeom>
          <a:noFill/>
          <a:ln/>
        </p:spPr>
        <p:txBody>
          <a:bodyPr vert="horz" wrap="square" lIns="0" tIns="0" rIns="0" bIns="0" rtlCol="0" anchor="ctr"/>
          <a:lstStyle/>
          <a:p>
            <a:pPr marL="0" indent="0" algn="ctr">
              <a:lnSpc>
                <a:spcPts val="1686"/>
              </a:lnSpc>
              <a:buNone/>
            </a:pPr>
            <a:r>
              <a:rPr lang="en-US" sz="1500" b="1" dirty="0">
                <a:solidFill>
                  <a:srgbClr val="1F2937"/>
                </a:solidFill>
                <a:latin typeface="Noto Sans JP" pitchFamily="34" charset="0"/>
                <a:ea typeface="Noto Sans JP" pitchFamily="34" charset="-122"/>
                <a:cs typeface="Noto Sans JP" pitchFamily="34" charset="-120"/>
              </a:rPr>
              <a:t>34名</a:t>
            </a:r>
            <a:endParaRPr lang="en-US" sz="1500" dirty="0"/>
          </a:p>
        </p:txBody>
      </p:sp>
      <p:sp>
        <p:nvSpPr>
          <p:cNvPr id="33" name="Text 15"/>
          <p:cNvSpPr/>
          <p:nvPr/>
        </p:nvSpPr>
        <p:spPr>
          <a:xfrm>
            <a:off x="9884776" y="4877103"/>
            <a:ext cx="1695626" cy="122327"/>
          </a:xfrm>
          <a:prstGeom prst="rect">
            <a:avLst/>
          </a:prstGeom>
          <a:noFill/>
          <a:ln/>
        </p:spPr>
        <p:txBody>
          <a:bodyPr vert="horz" wrap="square" lIns="0" tIns="0" rIns="0" bIns="0" rtlCol="0" anchor="ctr"/>
          <a:lstStyle/>
          <a:p>
            <a:pPr marL="0" indent="0" algn="ctr">
              <a:lnSpc>
                <a:spcPts val="963"/>
              </a:lnSpc>
              <a:buNone/>
            </a:pPr>
            <a:r>
              <a:rPr lang="en-US" sz="900" dirty="0">
                <a:solidFill>
                  <a:srgbClr val="6B7280"/>
                </a:solidFill>
                <a:latin typeface="Noto Sans JP" pitchFamily="34" charset="0"/>
                <a:ea typeface="Noto Sans JP" pitchFamily="34" charset="-122"/>
                <a:cs typeface="Noto Sans JP" pitchFamily="34" charset="-120"/>
              </a:rPr>
              <a:t>福島県</a:t>
            </a:r>
            <a:endParaRPr lang="en-US" sz="900" dirty="0"/>
          </a:p>
        </p:txBody>
      </p:sp>
      <p:sp>
        <p:nvSpPr>
          <p:cNvPr id="34" name="Text 16"/>
          <p:cNvSpPr/>
          <p:nvPr/>
        </p:nvSpPr>
        <p:spPr>
          <a:xfrm>
            <a:off x="9884776" y="4999430"/>
            <a:ext cx="1695626" cy="214074"/>
          </a:xfrm>
          <a:prstGeom prst="rect">
            <a:avLst/>
          </a:prstGeom>
          <a:noFill/>
          <a:ln/>
        </p:spPr>
        <p:txBody>
          <a:bodyPr vert="horz" wrap="square" lIns="0" tIns="0" rIns="0" bIns="0" rtlCol="0" anchor="ctr"/>
          <a:lstStyle/>
          <a:p>
            <a:pPr marL="0" indent="0" algn="ctr">
              <a:lnSpc>
                <a:spcPts val="1686"/>
              </a:lnSpc>
              <a:buNone/>
            </a:pPr>
            <a:r>
              <a:rPr lang="en-US" sz="1500" b="1" dirty="0">
                <a:solidFill>
                  <a:srgbClr val="1F2937"/>
                </a:solidFill>
                <a:latin typeface="Noto Sans JP" pitchFamily="34" charset="0"/>
                <a:ea typeface="Noto Sans JP" pitchFamily="34" charset="-122"/>
                <a:cs typeface="Noto Sans JP" pitchFamily="34" charset="-120"/>
              </a:rPr>
              <a:t>20名</a:t>
            </a:r>
            <a:endParaRPr lang="en-US" sz="1500" dirty="0"/>
          </a:p>
        </p:txBody>
      </p:sp>
      <p:sp>
        <p:nvSpPr>
          <p:cNvPr id="35" name="Text 17"/>
          <p:cNvSpPr/>
          <p:nvPr/>
        </p:nvSpPr>
        <p:spPr>
          <a:xfrm>
            <a:off x="772194" y="6140041"/>
            <a:ext cx="13974041" cy="228648"/>
          </a:xfrm>
          <a:prstGeom prst="rect">
            <a:avLst/>
          </a:prstGeom>
          <a:noFill/>
          <a:ln/>
        </p:spPr>
        <p:txBody>
          <a:bodyPr vert="horz" wrap="square" lIns="0" tIns="0" rIns="0" bIns="0" rtlCol="0" anchor="ctr"/>
          <a:lstStyle/>
          <a:p>
            <a:pPr marL="0" indent="0">
              <a:lnSpc>
                <a:spcPts val="1800"/>
              </a:lnSpc>
              <a:buNone/>
            </a:pPr>
            <a:r>
              <a:rPr lang="en-US" sz="1200" b="1" dirty="0">
                <a:solidFill>
                  <a:srgbClr val="9A3412"/>
                </a:solidFill>
                <a:latin typeface="Noto Sans JP" pitchFamily="34" charset="0"/>
                <a:ea typeface="Noto Sans JP" pitchFamily="34" charset="-122"/>
                <a:cs typeface="Noto Sans JP" pitchFamily="34" charset="-120"/>
              </a:rPr>
              <a:t>2024年10月だけで88人が被害に遭い、単月として統計開始以降で最多を記録しています。</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1943" cy="6858000"/>
          </a:xfrm>
          <a:prstGeom prst="rect">
            <a:avLst/>
          </a:prstGeom>
        </p:spPr>
      </p:pic>
      <p:pic>
        <p:nvPicPr>
          <p:cNvPr id="3" name="Image 1" descr="preencoded.png"/>
          <p:cNvPicPr>
            <a:picLocks noChangeAspect="1"/>
          </p:cNvPicPr>
          <p:nvPr/>
        </p:nvPicPr>
        <p:blipFill>
          <a:blip r:embed="rId4"/>
          <a:stretch>
            <a:fillRect/>
          </a:stretch>
        </p:blipFill>
        <p:spPr>
          <a:xfrm>
            <a:off x="498160" y="332107"/>
            <a:ext cx="664213" cy="49816"/>
          </a:xfrm>
          <a:prstGeom prst="rect">
            <a:avLst/>
          </a:prstGeom>
        </p:spPr>
      </p:pic>
      <p:pic>
        <p:nvPicPr>
          <p:cNvPr id="4" name="Image 2" descr="preencoded.png"/>
          <p:cNvPicPr>
            <a:picLocks noChangeAspect="1"/>
          </p:cNvPicPr>
          <p:nvPr/>
        </p:nvPicPr>
        <p:blipFill>
          <a:blip r:embed="rId5"/>
          <a:stretch>
            <a:fillRect/>
          </a:stretch>
        </p:blipFill>
        <p:spPr>
          <a:xfrm>
            <a:off x="498160" y="1311821"/>
            <a:ext cx="2665933" cy="1798305"/>
          </a:xfrm>
          <a:prstGeom prst="rect">
            <a:avLst/>
          </a:prstGeom>
        </p:spPr>
      </p:pic>
      <p:pic>
        <p:nvPicPr>
          <p:cNvPr id="5" name="Image 3" descr="preencoded.png"/>
          <p:cNvPicPr>
            <a:picLocks noChangeAspect="1"/>
          </p:cNvPicPr>
          <p:nvPr/>
        </p:nvPicPr>
        <p:blipFill>
          <a:blip r:embed="rId6"/>
          <a:stretch>
            <a:fillRect/>
          </a:stretch>
        </p:blipFill>
        <p:spPr>
          <a:xfrm>
            <a:off x="664213" y="1477874"/>
            <a:ext cx="307199" cy="304863"/>
          </a:xfrm>
          <a:prstGeom prst="rect">
            <a:avLst/>
          </a:prstGeom>
        </p:spPr>
      </p:pic>
      <p:pic>
        <p:nvPicPr>
          <p:cNvPr id="6" name="Image 4" descr="preencoded.png"/>
          <p:cNvPicPr>
            <a:picLocks noChangeAspect="1"/>
          </p:cNvPicPr>
          <p:nvPr/>
        </p:nvPicPr>
        <p:blipFill>
          <a:blip r:embed="rId7"/>
          <a:stretch>
            <a:fillRect/>
          </a:stretch>
        </p:blipFill>
        <p:spPr>
          <a:xfrm>
            <a:off x="3296936" y="1311821"/>
            <a:ext cx="2666063" cy="1798305"/>
          </a:xfrm>
          <a:prstGeom prst="rect">
            <a:avLst/>
          </a:prstGeom>
        </p:spPr>
      </p:pic>
      <p:pic>
        <p:nvPicPr>
          <p:cNvPr id="7" name="Image 5" descr="preencoded.png"/>
          <p:cNvPicPr>
            <a:picLocks noChangeAspect="1"/>
          </p:cNvPicPr>
          <p:nvPr/>
        </p:nvPicPr>
        <p:blipFill>
          <a:blip r:embed="rId8"/>
          <a:stretch>
            <a:fillRect/>
          </a:stretch>
        </p:blipFill>
        <p:spPr>
          <a:xfrm>
            <a:off x="3462989" y="1477874"/>
            <a:ext cx="307198" cy="304863"/>
          </a:xfrm>
          <a:prstGeom prst="rect">
            <a:avLst/>
          </a:prstGeom>
        </p:spPr>
      </p:pic>
      <p:pic>
        <p:nvPicPr>
          <p:cNvPr id="8" name="Image 6" descr="preencoded.png"/>
          <p:cNvPicPr>
            <a:picLocks noChangeAspect="1"/>
          </p:cNvPicPr>
          <p:nvPr/>
        </p:nvPicPr>
        <p:blipFill>
          <a:blip r:embed="rId9"/>
          <a:stretch>
            <a:fillRect/>
          </a:stretch>
        </p:blipFill>
        <p:spPr>
          <a:xfrm>
            <a:off x="498160" y="3242969"/>
            <a:ext cx="2665933" cy="1798435"/>
          </a:xfrm>
          <a:prstGeom prst="rect">
            <a:avLst/>
          </a:prstGeom>
        </p:spPr>
      </p:pic>
      <p:pic>
        <p:nvPicPr>
          <p:cNvPr id="9" name="Image 7" descr="preencoded.png"/>
          <p:cNvPicPr>
            <a:picLocks noChangeAspect="1"/>
          </p:cNvPicPr>
          <p:nvPr/>
        </p:nvPicPr>
        <p:blipFill>
          <a:blip r:embed="rId10"/>
          <a:stretch>
            <a:fillRect/>
          </a:stretch>
        </p:blipFill>
        <p:spPr>
          <a:xfrm>
            <a:off x="664213" y="3409022"/>
            <a:ext cx="340409" cy="304863"/>
          </a:xfrm>
          <a:prstGeom prst="rect">
            <a:avLst/>
          </a:prstGeom>
        </p:spPr>
      </p:pic>
      <p:pic>
        <p:nvPicPr>
          <p:cNvPr id="10" name="Image 8" descr="preencoded.png"/>
          <p:cNvPicPr>
            <a:picLocks noChangeAspect="1"/>
          </p:cNvPicPr>
          <p:nvPr/>
        </p:nvPicPr>
        <p:blipFill>
          <a:blip r:embed="rId11"/>
          <a:stretch>
            <a:fillRect/>
          </a:stretch>
        </p:blipFill>
        <p:spPr>
          <a:xfrm>
            <a:off x="3296936" y="3242969"/>
            <a:ext cx="2666063" cy="1798435"/>
          </a:xfrm>
          <a:prstGeom prst="rect">
            <a:avLst/>
          </a:prstGeom>
        </p:spPr>
      </p:pic>
      <p:pic>
        <p:nvPicPr>
          <p:cNvPr id="11" name="Image 9" descr="preencoded.png"/>
          <p:cNvPicPr>
            <a:picLocks noChangeAspect="1"/>
          </p:cNvPicPr>
          <p:nvPr/>
        </p:nvPicPr>
        <p:blipFill>
          <a:blip r:embed="rId12"/>
          <a:stretch>
            <a:fillRect/>
          </a:stretch>
        </p:blipFill>
        <p:spPr>
          <a:xfrm>
            <a:off x="3462989" y="3409022"/>
            <a:ext cx="381922" cy="304863"/>
          </a:xfrm>
          <a:prstGeom prst="rect">
            <a:avLst/>
          </a:prstGeom>
        </p:spPr>
      </p:pic>
      <p:pic>
        <p:nvPicPr>
          <p:cNvPr id="12" name="Image 10" descr="preencoded.png"/>
          <p:cNvPicPr>
            <a:picLocks noChangeAspect="1"/>
          </p:cNvPicPr>
          <p:nvPr/>
        </p:nvPicPr>
        <p:blipFill>
          <a:blip r:embed="rId13"/>
          <a:stretch>
            <a:fillRect/>
          </a:stretch>
        </p:blipFill>
        <p:spPr>
          <a:xfrm>
            <a:off x="6228814" y="1311821"/>
            <a:ext cx="5464969" cy="1594111"/>
          </a:xfrm>
          <a:prstGeom prst="rect">
            <a:avLst/>
          </a:prstGeom>
        </p:spPr>
      </p:pic>
      <p:pic>
        <p:nvPicPr>
          <p:cNvPr id="13" name="Image 11" descr="preencoded.png"/>
          <p:cNvPicPr>
            <a:picLocks noChangeAspect="1"/>
          </p:cNvPicPr>
          <p:nvPr/>
        </p:nvPicPr>
        <p:blipFill>
          <a:blip r:embed="rId14"/>
          <a:stretch>
            <a:fillRect/>
          </a:stretch>
        </p:blipFill>
        <p:spPr>
          <a:xfrm>
            <a:off x="6228814" y="3038775"/>
            <a:ext cx="5464969" cy="2002628"/>
          </a:xfrm>
          <a:prstGeom prst="rect">
            <a:avLst/>
          </a:prstGeom>
        </p:spPr>
      </p:pic>
      <p:pic>
        <p:nvPicPr>
          <p:cNvPr id="14" name="Image 12" descr="preencoded.png"/>
          <p:cNvPicPr>
            <a:picLocks noChangeAspect="1"/>
          </p:cNvPicPr>
          <p:nvPr/>
        </p:nvPicPr>
        <p:blipFill>
          <a:blip r:embed="rId15"/>
          <a:stretch>
            <a:fillRect/>
          </a:stretch>
        </p:blipFill>
        <p:spPr>
          <a:xfrm>
            <a:off x="6361656" y="3196526"/>
            <a:ext cx="116238" cy="133362"/>
          </a:xfrm>
          <a:prstGeom prst="rect">
            <a:avLst/>
          </a:prstGeom>
        </p:spPr>
      </p:pic>
      <p:pic>
        <p:nvPicPr>
          <p:cNvPr id="15" name="Image 13" descr="preencoded.png"/>
          <p:cNvPicPr>
            <a:picLocks noChangeAspect="1"/>
          </p:cNvPicPr>
          <p:nvPr/>
        </p:nvPicPr>
        <p:blipFill>
          <a:blip r:embed="rId16"/>
          <a:stretch>
            <a:fillRect/>
          </a:stretch>
        </p:blipFill>
        <p:spPr>
          <a:xfrm>
            <a:off x="6361656" y="3404092"/>
            <a:ext cx="5197467" cy="1328426"/>
          </a:xfrm>
          <a:prstGeom prst="rect">
            <a:avLst/>
          </a:prstGeom>
        </p:spPr>
      </p:pic>
      <p:pic>
        <p:nvPicPr>
          <p:cNvPr id="16" name="Image 14" descr="preencoded.png"/>
          <p:cNvPicPr>
            <a:picLocks noChangeAspect="1"/>
          </p:cNvPicPr>
          <p:nvPr/>
        </p:nvPicPr>
        <p:blipFill>
          <a:blip r:embed="rId17"/>
          <a:stretch>
            <a:fillRect/>
          </a:stretch>
        </p:blipFill>
        <p:spPr>
          <a:xfrm>
            <a:off x="498160" y="5306959"/>
            <a:ext cx="11693840" cy="827412"/>
          </a:xfrm>
          <a:prstGeom prst="rect">
            <a:avLst/>
          </a:prstGeom>
        </p:spPr>
      </p:pic>
      <p:pic>
        <p:nvPicPr>
          <p:cNvPr id="17" name="Image 15" descr="preencoded.png"/>
          <p:cNvPicPr>
            <a:picLocks noChangeAspect="1"/>
          </p:cNvPicPr>
          <p:nvPr/>
        </p:nvPicPr>
        <p:blipFill>
          <a:blip r:embed="rId18"/>
          <a:stretch>
            <a:fillRect/>
          </a:stretch>
        </p:blipFill>
        <p:spPr>
          <a:xfrm>
            <a:off x="498160" y="6333635"/>
            <a:ext cx="11693840" cy="265686"/>
          </a:xfrm>
          <a:prstGeom prst="rect">
            <a:avLst/>
          </a:prstGeom>
        </p:spPr>
      </p:pic>
      <p:sp>
        <p:nvSpPr>
          <p:cNvPr id="18" name="Text 0"/>
          <p:cNvSpPr/>
          <p:nvPr/>
        </p:nvSpPr>
        <p:spPr>
          <a:xfrm>
            <a:off x="498160" y="481554"/>
            <a:ext cx="11195622" cy="332107"/>
          </a:xfrm>
          <a:prstGeom prst="rect">
            <a:avLst/>
          </a:prstGeom>
          <a:noFill/>
          <a:ln/>
        </p:spPr>
        <p:txBody>
          <a:bodyPr vert="horz" wrap="square" lIns="0" tIns="0" rIns="0" bIns="0" rtlCol="0" anchor="ctr"/>
          <a:lstStyle/>
          <a:p>
            <a:pPr marL="0" indent="0">
              <a:lnSpc>
                <a:spcPts val="2615"/>
              </a:lnSpc>
              <a:buNone/>
            </a:pPr>
            <a:r>
              <a:rPr lang="en-US" sz="2700" b="1" dirty="0">
                <a:solidFill>
                  <a:srgbClr val="1F2937"/>
                </a:solidFill>
                <a:latin typeface="Noto Sans JP" pitchFamily="34" charset="0"/>
                <a:ea typeface="Noto Sans JP" pitchFamily="34" charset="-122"/>
                <a:cs typeface="Noto Sans JP" pitchFamily="34" charset="-120"/>
              </a:rPr>
              <a:t>クマ被害が増加している複合的な要因</a:t>
            </a:r>
            <a:endParaRPr lang="en-US" sz="2700" dirty="0"/>
          </a:p>
        </p:txBody>
      </p:sp>
      <p:sp>
        <p:nvSpPr>
          <p:cNvPr id="19" name="Text 1"/>
          <p:cNvSpPr/>
          <p:nvPr/>
        </p:nvSpPr>
        <p:spPr>
          <a:xfrm>
            <a:off x="498160" y="880082"/>
            <a:ext cx="11195622" cy="232475"/>
          </a:xfrm>
          <a:prstGeom prst="rect">
            <a:avLst/>
          </a:prstGeom>
          <a:noFill/>
          <a:ln/>
        </p:spPr>
        <p:txBody>
          <a:bodyPr vert="horz" wrap="square" lIns="0" tIns="0" rIns="0" bIns="0" rtlCol="0" anchor="ctr"/>
          <a:lstStyle/>
          <a:p>
            <a:pPr marL="0" indent="0">
              <a:lnSpc>
                <a:spcPts val="1831"/>
              </a:lnSpc>
              <a:buNone/>
            </a:pPr>
            <a:r>
              <a:rPr lang="en-US" sz="1350" dirty="0">
                <a:solidFill>
                  <a:srgbClr val="4B5563"/>
                </a:solidFill>
                <a:latin typeface="Noto Sans JP" pitchFamily="34" charset="0"/>
                <a:ea typeface="Noto Sans JP" pitchFamily="34" charset="-122"/>
                <a:cs typeface="Noto Sans JP" pitchFamily="34" charset="-120"/>
              </a:rPr>
              <a:t>環境の変化、個体数の増大、そして社会構造の変化が交差する背景</a:t>
            </a:r>
            <a:endParaRPr lang="en-US" sz="1350" dirty="0"/>
          </a:p>
        </p:txBody>
      </p:sp>
      <p:sp>
        <p:nvSpPr>
          <p:cNvPr id="20" name="Text 2"/>
          <p:cNvSpPr/>
          <p:nvPr/>
        </p:nvSpPr>
        <p:spPr>
          <a:xfrm>
            <a:off x="664213" y="1855905"/>
            <a:ext cx="2333827" cy="232475"/>
          </a:xfrm>
          <a:prstGeom prst="rect">
            <a:avLst/>
          </a:prstGeom>
          <a:noFill/>
          <a:ln/>
        </p:spPr>
        <p:txBody>
          <a:bodyPr vert="horz" wrap="square" lIns="0" tIns="0" rIns="0" bIns="0" rtlCol="0" anchor="ctr"/>
          <a:lstStyle/>
          <a:p>
            <a:pPr marL="0" indent="0">
              <a:lnSpc>
                <a:spcPts val="1831"/>
              </a:lnSpc>
              <a:buNone/>
            </a:pPr>
            <a:r>
              <a:rPr lang="en-US" sz="1350" b="1" dirty="0">
                <a:solidFill>
                  <a:srgbClr val="1F2937"/>
                </a:solidFill>
                <a:latin typeface="Noto Sans JP" pitchFamily="34" charset="0"/>
                <a:ea typeface="Noto Sans JP" pitchFamily="34" charset="-122"/>
                <a:cs typeface="Noto Sans JP" pitchFamily="34" charset="-120"/>
              </a:rPr>
              <a:t>エサ不足</a:t>
            </a:r>
            <a:endParaRPr lang="en-US" sz="1350" dirty="0"/>
          </a:p>
        </p:txBody>
      </p:sp>
      <p:sp>
        <p:nvSpPr>
          <p:cNvPr id="21" name="Text 3"/>
          <p:cNvSpPr/>
          <p:nvPr/>
        </p:nvSpPr>
        <p:spPr>
          <a:xfrm>
            <a:off x="664213" y="2121590"/>
            <a:ext cx="2333827" cy="332106"/>
          </a:xfrm>
          <a:prstGeom prst="rect">
            <a:avLst/>
          </a:prstGeom>
          <a:noFill/>
          <a:ln/>
        </p:spPr>
        <p:txBody>
          <a:bodyPr vert="horz" wrap="square" lIns="0" tIns="0" rIns="0" bIns="0" rtlCol="0" anchor="ctr"/>
          <a:lstStyle/>
          <a:p>
            <a:pPr marL="0" indent="0">
              <a:lnSpc>
                <a:spcPts val="1308"/>
              </a:lnSpc>
              <a:buNone/>
            </a:pPr>
            <a:r>
              <a:rPr lang="en-US" sz="1050" dirty="0">
                <a:solidFill>
                  <a:srgbClr val="4B5563"/>
                </a:solidFill>
                <a:latin typeface="Noto Sans JP" pitchFamily="34" charset="0"/>
                <a:ea typeface="Noto Sans JP" pitchFamily="34" charset="-122"/>
                <a:cs typeface="Noto Sans JP" pitchFamily="34" charset="-120"/>
              </a:rPr>
              <a:t>ブナやコナラなどの木の実が凶作の年、冬眠前のクマは里山へ出没。</a:t>
            </a:r>
            <a:endParaRPr lang="en-US" sz="1050" dirty="0"/>
          </a:p>
        </p:txBody>
      </p:sp>
      <p:sp>
        <p:nvSpPr>
          <p:cNvPr id="22" name="Text 4"/>
          <p:cNvSpPr/>
          <p:nvPr/>
        </p:nvSpPr>
        <p:spPr>
          <a:xfrm>
            <a:off x="3462989" y="1855905"/>
            <a:ext cx="2333956" cy="232475"/>
          </a:xfrm>
          <a:prstGeom prst="rect">
            <a:avLst/>
          </a:prstGeom>
          <a:noFill/>
          <a:ln/>
        </p:spPr>
        <p:txBody>
          <a:bodyPr vert="horz" wrap="square" lIns="0" tIns="0" rIns="0" bIns="0" rtlCol="0" anchor="ctr"/>
          <a:lstStyle/>
          <a:p>
            <a:pPr marL="0" indent="0">
              <a:lnSpc>
                <a:spcPts val="1831"/>
              </a:lnSpc>
              <a:buNone/>
            </a:pPr>
            <a:r>
              <a:rPr lang="en-US" sz="1350" b="1" dirty="0">
                <a:solidFill>
                  <a:srgbClr val="1F2937"/>
                </a:solidFill>
                <a:latin typeface="Noto Sans JP" pitchFamily="34" charset="0"/>
                <a:ea typeface="Noto Sans JP" pitchFamily="34" charset="-122"/>
                <a:cs typeface="Noto Sans JP" pitchFamily="34" charset="-120"/>
              </a:rPr>
              <a:t>個体数の増加</a:t>
            </a:r>
            <a:endParaRPr lang="en-US" sz="1350" dirty="0"/>
          </a:p>
        </p:txBody>
      </p:sp>
      <p:sp>
        <p:nvSpPr>
          <p:cNvPr id="23" name="Text 5"/>
          <p:cNvSpPr/>
          <p:nvPr/>
        </p:nvSpPr>
        <p:spPr>
          <a:xfrm>
            <a:off x="3462989" y="2121590"/>
            <a:ext cx="2333956" cy="332106"/>
          </a:xfrm>
          <a:prstGeom prst="rect">
            <a:avLst/>
          </a:prstGeom>
          <a:noFill/>
          <a:ln/>
        </p:spPr>
        <p:txBody>
          <a:bodyPr vert="horz" wrap="square" lIns="0" tIns="0" rIns="0" bIns="0" rtlCol="0" anchor="ctr"/>
          <a:lstStyle/>
          <a:p>
            <a:pPr marL="0" indent="0">
              <a:lnSpc>
                <a:spcPts val="1308"/>
              </a:lnSpc>
              <a:buNone/>
            </a:pPr>
            <a:r>
              <a:rPr lang="en-US" sz="1050" dirty="0">
                <a:solidFill>
                  <a:srgbClr val="4B5563"/>
                </a:solidFill>
                <a:latin typeface="Noto Sans JP" pitchFamily="34" charset="0"/>
                <a:ea typeface="Noto Sans JP" pitchFamily="34" charset="-122"/>
                <a:cs typeface="Noto Sans JP" pitchFamily="34" charset="-120"/>
              </a:rPr>
              <a:t>長期の保護政策により、全国的に生息数が増加傾向（北海道・本州）。</a:t>
            </a:r>
            <a:endParaRPr lang="en-US" sz="1050" dirty="0"/>
          </a:p>
        </p:txBody>
      </p:sp>
      <p:sp>
        <p:nvSpPr>
          <p:cNvPr id="24" name="Text 6"/>
          <p:cNvSpPr/>
          <p:nvPr/>
        </p:nvSpPr>
        <p:spPr>
          <a:xfrm>
            <a:off x="664213" y="3787053"/>
            <a:ext cx="2596325" cy="232474"/>
          </a:xfrm>
          <a:prstGeom prst="rect">
            <a:avLst/>
          </a:prstGeom>
          <a:noFill/>
          <a:ln/>
        </p:spPr>
        <p:txBody>
          <a:bodyPr vert="horz" wrap="square" lIns="0" tIns="0" rIns="0" bIns="0" rtlCol="0" anchor="ctr"/>
          <a:lstStyle/>
          <a:p>
            <a:pPr marL="0" indent="0">
              <a:lnSpc>
                <a:spcPts val="1831"/>
              </a:lnSpc>
              <a:buNone/>
            </a:pPr>
            <a:r>
              <a:rPr lang="en-US" sz="1350" b="1" dirty="0">
                <a:solidFill>
                  <a:srgbClr val="1F2937"/>
                </a:solidFill>
                <a:latin typeface="Noto Sans JP" pitchFamily="34" charset="0"/>
                <a:ea typeface="Noto Sans JP" pitchFamily="34" charset="-122"/>
                <a:cs typeface="Noto Sans JP" pitchFamily="34" charset="-120"/>
              </a:rPr>
              <a:t>緩衝地帯の喪失</a:t>
            </a:r>
            <a:endParaRPr lang="en-US" sz="1350" dirty="0"/>
          </a:p>
        </p:txBody>
      </p:sp>
      <p:sp>
        <p:nvSpPr>
          <p:cNvPr id="25" name="Text 7"/>
          <p:cNvSpPr/>
          <p:nvPr/>
        </p:nvSpPr>
        <p:spPr>
          <a:xfrm>
            <a:off x="664213" y="4052738"/>
            <a:ext cx="2333827" cy="332106"/>
          </a:xfrm>
          <a:prstGeom prst="rect">
            <a:avLst/>
          </a:prstGeom>
          <a:noFill/>
          <a:ln/>
        </p:spPr>
        <p:txBody>
          <a:bodyPr vert="horz" wrap="square" lIns="0" tIns="0" rIns="0" bIns="0" rtlCol="0" anchor="ctr"/>
          <a:lstStyle/>
          <a:p>
            <a:pPr marL="0" indent="0">
              <a:lnSpc>
                <a:spcPts val="1308"/>
              </a:lnSpc>
              <a:buNone/>
            </a:pPr>
            <a:r>
              <a:rPr lang="en-US" sz="1050" dirty="0">
                <a:solidFill>
                  <a:srgbClr val="4B5563"/>
                </a:solidFill>
                <a:latin typeface="Noto Sans JP" pitchFamily="34" charset="0"/>
                <a:ea typeface="Noto Sans JP" pitchFamily="34" charset="-122"/>
                <a:cs typeface="Noto Sans JP" pitchFamily="34" charset="-120"/>
              </a:rPr>
              <a:t>人口減少・高齢化で里山が荒廃。人間とクマの境界線が曖昧に。</a:t>
            </a:r>
            <a:endParaRPr lang="en-US" sz="1050" dirty="0"/>
          </a:p>
        </p:txBody>
      </p:sp>
      <p:sp>
        <p:nvSpPr>
          <p:cNvPr id="26" name="Text 8"/>
          <p:cNvSpPr/>
          <p:nvPr/>
        </p:nvSpPr>
        <p:spPr>
          <a:xfrm>
            <a:off x="3462989" y="3787053"/>
            <a:ext cx="2333956" cy="232474"/>
          </a:xfrm>
          <a:prstGeom prst="rect">
            <a:avLst/>
          </a:prstGeom>
          <a:noFill/>
          <a:ln/>
        </p:spPr>
        <p:txBody>
          <a:bodyPr vert="horz" wrap="square" lIns="0" tIns="0" rIns="0" bIns="0" rtlCol="0" anchor="ctr"/>
          <a:lstStyle/>
          <a:p>
            <a:pPr marL="0" indent="0">
              <a:lnSpc>
                <a:spcPts val="1831"/>
              </a:lnSpc>
              <a:buNone/>
            </a:pPr>
            <a:r>
              <a:rPr lang="en-US" sz="1350" b="1" dirty="0">
                <a:solidFill>
                  <a:srgbClr val="1F2937"/>
                </a:solidFill>
                <a:latin typeface="Noto Sans JP" pitchFamily="34" charset="0"/>
                <a:ea typeface="Noto Sans JP" pitchFamily="34" charset="-122"/>
                <a:cs typeface="Noto Sans JP" pitchFamily="34" charset="-120"/>
              </a:rPr>
              <a:t>アーバンベア</a:t>
            </a:r>
            <a:endParaRPr lang="en-US" sz="1350" dirty="0"/>
          </a:p>
        </p:txBody>
      </p:sp>
      <p:sp>
        <p:nvSpPr>
          <p:cNvPr id="27" name="Text 9"/>
          <p:cNvSpPr/>
          <p:nvPr/>
        </p:nvSpPr>
        <p:spPr>
          <a:xfrm>
            <a:off x="3462989" y="4052738"/>
            <a:ext cx="2333956" cy="332106"/>
          </a:xfrm>
          <a:prstGeom prst="rect">
            <a:avLst/>
          </a:prstGeom>
          <a:noFill/>
          <a:ln/>
        </p:spPr>
        <p:txBody>
          <a:bodyPr vert="horz" wrap="square" lIns="0" tIns="0" rIns="0" bIns="0" rtlCol="0" anchor="ctr"/>
          <a:lstStyle/>
          <a:p>
            <a:pPr marL="0" indent="0">
              <a:lnSpc>
                <a:spcPts val="1308"/>
              </a:lnSpc>
              <a:buNone/>
            </a:pPr>
            <a:r>
              <a:rPr lang="en-US" sz="1050" dirty="0">
                <a:solidFill>
                  <a:srgbClr val="4B5563"/>
                </a:solidFill>
                <a:latin typeface="Noto Sans JP" pitchFamily="34" charset="0"/>
                <a:ea typeface="Noto Sans JP" pitchFamily="34" charset="-122"/>
                <a:cs typeface="Noto Sans JP" pitchFamily="34" charset="-120"/>
              </a:rPr>
              <a:t>人を恐れないクマが増加。市街地を日常的な生活圏として利用。</a:t>
            </a:r>
            <a:endParaRPr lang="en-US" sz="1050" dirty="0"/>
          </a:p>
        </p:txBody>
      </p:sp>
      <p:sp>
        <p:nvSpPr>
          <p:cNvPr id="28" name="Text 10"/>
          <p:cNvSpPr/>
          <p:nvPr/>
        </p:nvSpPr>
        <p:spPr>
          <a:xfrm>
            <a:off x="6544315" y="3171617"/>
            <a:ext cx="5199283" cy="166053"/>
          </a:xfrm>
          <a:prstGeom prst="rect">
            <a:avLst/>
          </a:prstGeom>
          <a:noFill/>
          <a:ln/>
        </p:spPr>
        <p:txBody>
          <a:bodyPr vert="horz" wrap="square" lIns="0" tIns="0" rIns="0" bIns="0" rtlCol="0" anchor="ctr"/>
          <a:lstStyle/>
          <a:p>
            <a:pPr marL="0" indent="0">
              <a:lnSpc>
                <a:spcPts val="1308"/>
              </a:lnSpc>
              <a:buNone/>
            </a:pPr>
            <a:r>
              <a:rPr lang="en-US" sz="1050" b="1" dirty="0">
                <a:solidFill>
                  <a:srgbClr val="374151"/>
                </a:solidFill>
                <a:latin typeface="Noto Sans JP" pitchFamily="34" charset="0"/>
                <a:ea typeface="Noto Sans JP" pitchFamily="34" charset="-122"/>
                <a:cs typeface="Noto Sans JP" pitchFamily="34" charset="-120"/>
              </a:rPr>
              <a:t>個体数増加の例（宮城県）</a:t>
            </a:r>
            <a:endParaRPr lang="en-US" sz="1050" dirty="0"/>
          </a:p>
        </p:txBody>
      </p:sp>
      <p:sp>
        <p:nvSpPr>
          <p:cNvPr id="29" name="Text 11"/>
          <p:cNvSpPr/>
          <p:nvPr/>
        </p:nvSpPr>
        <p:spPr>
          <a:xfrm>
            <a:off x="5485377" y="4765729"/>
            <a:ext cx="6075562" cy="142832"/>
          </a:xfrm>
          <a:prstGeom prst="rect">
            <a:avLst/>
          </a:prstGeom>
          <a:noFill/>
          <a:ln/>
        </p:spPr>
        <p:txBody>
          <a:bodyPr vert="horz" wrap="square" lIns="0" tIns="0" rIns="0" bIns="0" rtlCol="0" anchor="ctr"/>
          <a:lstStyle/>
          <a:p>
            <a:pPr marL="0" indent="0" algn="r">
              <a:lnSpc>
                <a:spcPts val="1125"/>
              </a:lnSpc>
              <a:buNone/>
            </a:pPr>
            <a:r>
              <a:rPr lang="en-US" sz="750" dirty="0">
                <a:solidFill>
                  <a:srgbClr val="6B7280"/>
                </a:solidFill>
                <a:latin typeface="Noto Sans JP" pitchFamily="34" charset="0"/>
                <a:ea typeface="Noto Sans JP" pitchFamily="34" charset="-122"/>
                <a:cs typeface="Noto Sans JP" pitchFamily="34" charset="-120"/>
              </a:rPr>
              <a:t>※環境省集計データに基づく(2008年度 vs 2024年度予測)</a:t>
            </a:r>
            <a:endParaRPr lang="en-US" sz="750" dirty="0"/>
          </a:p>
        </p:txBody>
      </p:sp>
      <p:sp>
        <p:nvSpPr>
          <p:cNvPr id="30" name="Text 12"/>
          <p:cNvSpPr/>
          <p:nvPr/>
        </p:nvSpPr>
        <p:spPr>
          <a:xfrm>
            <a:off x="664213" y="5473012"/>
            <a:ext cx="10797096" cy="495306"/>
          </a:xfrm>
          <a:prstGeom prst="rect">
            <a:avLst/>
          </a:prstGeom>
          <a:noFill/>
          <a:ln/>
        </p:spPr>
        <p:txBody>
          <a:bodyPr vert="horz" wrap="square" lIns="0" tIns="0" rIns="0" bIns="0" rtlCol="0" anchor="ctr"/>
          <a:lstStyle/>
          <a:p>
            <a:pPr marL="0" indent="0">
              <a:lnSpc>
                <a:spcPts val="1950"/>
              </a:lnSpc>
              <a:buNone/>
            </a:pPr>
            <a:r>
              <a:rPr lang="en-US" sz="1200" i="1" dirty="0">
                <a:solidFill>
                  <a:srgbClr val="1F2937"/>
                </a:solidFill>
                <a:latin typeface="Noto Sans JP" pitchFamily="34" charset="0"/>
                <a:ea typeface="Noto Sans JP" pitchFamily="34" charset="-122"/>
                <a:cs typeface="Noto Sans JP" pitchFamily="34" charset="-120"/>
              </a:rPr>
              <a:t>「単なる出没ではなく、</a:t>
            </a:r>
            <a:r>
              <a:rPr lang="en-US" sz="1200" b="1" i="1" u="sng" dirty="0">
                <a:solidFill>
                  <a:srgbClr val="14532D"/>
                </a:solidFill>
                <a:latin typeface="Noto Sans JP" pitchFamily="34" charset="0"/>
                <a:ea typeface="Noto Sans JP" pitchFamily="34" charset="-122"/>
                <a:cs typeface="Noto Sans JP" pitchFamily="34" charset="-120"/>
              </a:rPr>
              <a:t>クマの生態環境そのものが変化</a:t>
            </a:r>
            <a:r>
              <a:rPr lang="en-US" sz="1200" i="1" dirty="0">
                <a:solidFill>
                  <a:srgbClr val="1F2937"/>
                </a:solidFill>
                <a:latin typeface="Noto Sans JP" pitchFamily="34" charset="0"/>
                <a:ea typeface="Noto Sans JP" pitchFamily="34" charset="-122"/>
                <a:cs typeface="Noto Sans JP" pitchFamily="34" charset="-120"/>
              </a:rPr>
              <a:t>しており、これまでの対症療法的な対策だけでは限界に達しています。だからこそ、衛星データを用いた広域的な環境把握が必要です。」</a:t>
            </a:r>
            <a:endParaRPr lang="en-US" sz="1200" dirty="0"/>
          </a:p>
        </p:txBody>
      </p:sp>
      <p:sp>
        <p:nvSpPr>
          <p:cNvPr id="31" name="Text 13"/>
          <p:cNvSpPr/>
          <p:nvPr/>
        </p:nvSpPr>
        <p:spPr>
          <a:xfrm>
            <a:off x="498160" y="6466478"/>
            <a:ext cx="4877955" cy="132842"/>
          </a:xfrm>
          <a:prstGeom prst="rect">
            <a:avLst/>
          </a:prstGeom>
          <a:noFill/>
          <a:ln/>
        </p:spPr>
        <p:txBody>
          <a:bodyPr vert="horz" wrap="square" lIns="0" tIns="0" rIns="0" bIns="0" rtlCol="0" anchor="ctr"/>
          <a:lstStyle/>
          <a:p>
            <a:pPr marL="0" indent="0">
              <a:lnSpc>
                <a:spcPts val="1046"/>
              </a:lnSpc>
              <a:buNone/>
            </a:pPr>
            <a:r>
              <a:rPr lang="en-US" sz="900" dirty="0">
                <a:solidFill>
                  <a:srgbClr val="9CA3AF"/>
                </a:solidFill>
                <a:latin typeface="Noto Sans JP" pitchFamily="34" charset="0"/>
                <a:ea typeface="Noto Sans JP" pitchFamily="34" charset="-122"/>
                <a:cs typeface="Noto Sans JP" pitchFamily="34" charset="-120"/>
              </a:rPr>
              <a:t>CYBER × SPACE CHALLENGE | TeamC</a:t>
            </a:r>
            <a:endParaRPr lang="en-US" sz="900" dirty="0"/>
          </a:p>
        </p:txBody>
      </p:sp>
      <p:sp>
        <p:nvSpPr>
          <p:cNvPr id="32" name="Text 14"/>
          <p:cNvSpPr/>
          <p:nvPr/>
        </p:nvSpPr>
        <p:spPr>
          <a:xfrm>
            <a:off x="12465931" y="6466478"/>
            <a:ext cx="996571" cy="132842"/>
          </a:xfrm>
          <a:prstGeom prst="rect">
            <a:avLst/>
          </a:prstGeom>
          <a:noFill/>
          <a:ln/>
        </p:spPr>
        <p:txBody>
          <a:bodyPr vert="horz" wrap="square" lIns="0" tIns="0" rIns="0" bIns="0" rtlCol="0" anchor="ctr"/>
          <a:lstStyle/>
          <a:p>
            <a:pPr marL="0" indent="0">
              <a:lnSpc>
                <a:spcPts val="1046"/>
              </a:lnSpc>
              <a:buNone/>
            </a:pPr>
            <a:r>
              <a:rPr lang="en-US" sz="900" dirty="0">
                <a:solidFill>
                  <a:srgbClr val="9CA3AF"/>
                </a:solidFill>
                <a:latin typeface="Noto Sans JP" pitchFamily="34" charset="0"/>
                <a:ea typeface="Noto Sans JP" pitchFamily="34" charset="-122"/>
                <a:cs typeface="Noto Sans JP" pitchFamily="34" charset="-120"/>
              </a:rPr>
              <a:t>4 / 6</a:t>
            </a:r>
            <a:endParaRPr lang="en-US"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1962" cy="6858000"/>
          </a:xfrm>
          <a:prstGeom prst="rect">
            <a:avLst/>
          </a:prstGeom>
        </p:spPr>
      </p:pic>
      <p:pic>
        <p:nvPicPr>
          <p:cNvPr id="3" name="Image 1" descr="preencoded.png"/>
          <p:cNvPicPr>
            <a:picLocks noChangeAspect="1"/>
          </p:cNvPicPr>
          <p:nvPr/>
        </p:nvPicPr>
        <p:blipFill>
          <a:blip r:embed="rId4"/>
          <a:stretch>
            <a:fillRect/>
          </a:stretch>
        </p:blipFill>
        <p:spPr>
          <a:xfrm>
            <a:off x="434051" y="289367"/>
            <a:ext cx="434051" cy="36171"/>
          </a:xfrm>
          <a:prstGeom prst="rect">
            <a:avLst/>
          </a:prstGeom>
        </p:spPr>
      </p:pic>
      <p:pic>
        <p:nvPicPr>
          <p:cNvPr id="4" name="Image 2" descr="preencoded.png"/>
          <p:cNvPicPr>
            <a:picLocks noChangeAspect="1"/>
          </p:cNvPicPr>
          <p:nvPr/>
        </p:nvPicPr>
        <p:blipFill>
          <a:blip r:embed="rId5"/>
          <a:stretch>
            <a:fillRect/>
          </a:stretch>
        </p:blipFill>
        <p:spPr>
          <a:xfrm>
            <a:off x="434051" y="1237044"/>
            <a:ext cx="5546127" cy="3885205"/>
          </a:xfrm>
          <a:prstGeom prst="rect">
            <a:avLst/>
          </a:prstGeom>
        </p:spPr>
      </p:pic>
      <p:pic>
        <p:nvPicPr>
          <p:cNvPr id="5" name="Image 3" descr="preencoded.png"/>
          <p:cNvPicPr>
            <a:picLocks noChangeAspect="1"/>
          </p:cNvPicPr>
          <p:nvPr/>
        </p:nvPicPr>
        <p:blipFill>
          <a:blip r:embed="rId6"/>
          <a:stretch>
            <a:fillRect/>
          </a:stretch>
        </p:blipFill>
        <p:spPr>
          <a:xfrm>
            <a:off x="607671" y="1410664"/>
            <a:ext cx="286428" cy="289367"/>
          </a:xfrm>
          <a:prstGeom prst="rect">
            <a:avLst/>
          </a:prstGeom>
        </p:spPr>
      </p:pic>
      <p:pic>
        <p:nvPicPr>
          <p:cNvPr id="6" name="Image 4" descr="preencoded.png"/>
          <p:cNvPicPr>
            <a:picLocks noChangeAspect="1"/>
          </p:cNvPicPr>
          <p:nvPr/>
        </p:nvPicPr>
        <p:blipFill>
          <a:blip r:embed="rId7"/>
          <a:stretch>
            <a:fillRect/>
          </a:stretch>
        </p:blipFill>
        <p:spPr>
          <a:xfrm>
            <a:off x="607671" y="1859183"/>
            <a:ext cx="86810" cy="171360"/>
          </a:xfrm>
          <a:prstGeom prst="rect">
            <a:avLst/>
          </a:prstGeom>
        </p:spPr>
      </p:pic>
      <p:pic>
        <p:nvPicPr>
          <p:cNvPr id="7" name="Image 5" descr="preencoded.png"/>
          <p:cNvPicPr>
            <a:picLocks noChangeAspect="1"/>
          </p:cNvPicPr>
          <p:nvPr/>
        </p:nvPicPr>
        <p:blipFill>
          <a:blip r:embed="rId7"/>
          <a:stretch>
            <a:fillRect/>
          </a:stretch>
        </p:blipFill>
        <p:spPr>
          <a:xfrm>
            <a:off x="607671" y="2380044"/>
            <a:ext cx="86810" cy="171360"/>
          </a:xfrm>
          <a:prstGeom prst="rect">
            <a:avLst/>
          </a:prstGeom>
        </p:spPr>
      </p:pic>
      <p:pic>
        <p:nvPicPr>
          <p:cNvPr id="8" name="Image 6" descr="preencoded.png"/>
          <p:cNvPicPr>
            <a:picLocks noChangeAspect="1"/>
          </p:cNvPicPr>
          <p:nvPr/>
        </p:nvPicPr>
        <p:blipFill>
          <a:blip r:embed="rId7"/>
          <a:stretch>
            <a:fillRect/>
          </a:stretch>
        </p:blipFill>
        <p:spPr>
          <a:xfrm>
            <a:off x="607671" y="2900905"/>
            <a:ext cx="86810" cy="171360"/>
          </a:xfrm>
          <a:prstGeom prst="rect">
            <a:avLst/>
          </a:prstGeom>
        </p:spPr>
      </p:pic>
      <p:pic>
        <p:nvPicPr>
          <p:cNvPr id="9" name="Image 7" descr="preencoded.png"/>
          <p:cNvPicPr>
            <a:picLocks noChangeAspect="1"/>
          </p:cNvPicPr>
          <p:nvPr/>
        </p:nvPicPr>
        <p:blipFill>
          <a:blip r:embed="rId8"/>
          <a:stretch>
            <a:fillRect/>
          </a:stretch>
        </p:blipFill>
        <p:spPr>
          <a:xfrm>
            <a:off x="607671" y="3245885"/>
            <a:ext cx="5198886" cy="1157468"/>
          </a:xfrm>
          <a:prstGeom prst="rect">
            <a:avLst/>
          </a:prstGeom>
        </p:spPr>
      </p:pic>
      <p:pic>
        <p:nvPicPr>
          <p:cNvPr id="10" name="Image 8" descr="preencoded.png"/>
          <p:cNvPicPr>
            <a:picLocks noChangeAspect="1"/>
          </p:cNvPicPr>
          <p:nvPr/>
        </p:nvPicPr>
        <p:blipFill>
          <a:blip r:embed="rId9"/>
          <a:stretch>
            <a:fillRect/>
          </a:stretch>
        </p:blipFill>
        <p:spPr>
          <a:xfrm>
            <a:off x="6211671" y="1237044"/>
            <a:ext cx="5546127" cy="3885205"/>
          </a:xfrm>
          <a:prstGeom prst="rect">
            <a:avLst/>
          </a:prstGeom>
        </p:spPr>
      </p:pic>
      <p:pic>
        <p:nvPicPr>
          <p:cNvPr id="11" name="Image 9" descr="preencoded.png"/>
          <p:cNvPicPr>
            <a:picLocks noChangeAspect="1"/>
          </p:cNvPicPr>
          <p:nvPr/>
        </p:nvPicPr>
        <p:blipFill>
          <a:blip r:embed="rId10"/>
          <a:stretch>
            <a:fillRect/>
          </a:stretch>
        </p:blipFill>
        <p:spPr>
          <a:xfrm>
            <a:off x="6385292" y="1410664"/>
            <a:ext cx="286541" cy="289367"/>
          </a:xfrm>
          <a:prstGeom prst="rect">
            <a:avLst/>
          </a:prstGeom>
        </p:spPr>
      </p:pic>
      <p:pic>
        <p:nvPicPr>
          <p:cNvPr id="12" name="Image 10" descr="preencoded.png"/>
          <p:cNvPicPr>
            <a:picLocks noChangeAspect="1"/>
          </p:cNvPicPr>
          <p:nvPr/>
        </p:nvPicPr>
        <p:blipFill>
          <a:blip r:embed="rId11"/>
          <a:stretch>
            <a:fillRect/>
          </a:stretch>
        </p:blipFill>
        <p:spPr>
          <a:xfrm>
            <a:off x="6385292" y="1815778"/>
            <a:ext cx="5198886" cy="946095"/>
          </a:xfrm>
          <a:prstGeom prst="rect">
            <a:avLst/>
          </a:prstGeom>
        </p:spPr>
      </p:pic>
      <p:pic>
        <p:nvPicPr>
          <p:cNvPr id="13" name="Image 11" descr="preencoded.png"/>
          <p:cNvPicPr>
            <a:picLocks noChangeAspect="1"/>
          </p:cNvPicPr>
          <p:nvPr/>
        </p:nvPicPr>
        <p:blipFill>
          <a:blip r:embed="rId12"/>
          <a:stretch>
            <a:fillRect/>
          </a:stretch>
        </p:blipFill>
        <p:spPr>
          <a:xfrm>
            <a:off x="6501039" y="1974930"/>
            <a:ext cx="188089" cy="152370"/>
          </a:xfrm>
          <a:prstGeom prst="rect">
            <a:avLst/>
          </a:prstGeom>
        </p:spPr>
      </p:pic>
      <p:pic>
        <p:nvPicPr>
          <p:cNvPr id="14" name="Image 12" descr="preencoded.png"/>
          <p:cNvPicPr>
            <a:picLocks noChangeAspect="1"/>
          </p:cNvPicPr>
          <p:nvPr/>
        </p:nvPicPr>
        <p:blipFill>
          <a:blip r:embed="rId13"/>
          <a:stretch>
            <a:fillRect/>
          </a:stretch>
        </p:blipFill>
        <p:spPr>
          <a:xfrm>
            <a:off x="6385292" y="2877620"/>
            <a:ext cx="5198886" cy="946095"/>
          </a:xfrm>
          <a:prstGeom prst="rect">
            <a:avLst/>
          </a:prstGeom>
        </p:spPr>
      </p:pic>
      <p:pic>
        <p:nvPicPr>
          <p:cNvPr id="15" name="Image 13" descr="preencoded.png"/>
          <p:cNvPicPr>
            <a:picLocks noChangeAspect="1"/>
          </p:cNvPicPr>
          <p:nvPr/>
        </p:nvPicPr>
        <p:blipFill>
          <a:blip r:embed="rId14"/>
          <a:stretch>
            <a:fillRect/>
          </a:stretch>
        </p:blipFill>
        <p:spPr>
          <a:xfrm>
            <a:off x="6501039" y="3036772"/>
            <a:ext cx="151917" cy="152370"/>
          </a:xfrm>
          <a:prstGeom prst="rect">
            <a:avLst/>
          </a:prstGeom>
        </p:spPr>
      </p:pic>
      <p:pic>
        <p:nvPicPr>
          <p:cNvPr id="16" name="Image 14" descr="preencoded.png"/>
          <p:cNvPicPr>
            <a:picLocks noChangeAspect="1"/>
          </p:cNvPicPr>
          <p:nvPr/>
        </p:nvPicPr>
        <p:blipFill>
          <a:blip r:embed="rId15"/>
          <a:stretch>
            <a:fillRect/>
          </a:stretch>
        </p:blipFill>
        <p:spPr>
          <a:xfrm>
            <a:off x="6385292" y="3939462"/>
            <a:ext cx="5198886" cy="946095"/>
          </a:xfrm>
          <a:prstGeom prst="rect">
            <a:avLst/>
          </a:prstGeom>
        </p:spPr>
      </p:pic>
      <p:pic>
        <p:nvPicPr>
          <p:cNvPr id="17" name="Image 15" descr="preencoded.png"/>
          <p:cNvPicPr>
            <a:picLocks noChangeAspect="1"/>
          </p:cNvPicPr>
          <p:nvPr/>
        </p:nvPicPr>
        <p:blipFill>
          <a:blip r:embed="rId16"/>
          <a:stretch>
            <a:fillRect/>
          </a:stretch>
        </p:blipFill>
        <p:spPr>
          <a:xfrm>
            <a:off x="6501039" y="4098613"/>
            <a:ext cx="173620" cy="152370"/>
          </a:xfrm>
          <a:prstGeom prst="rect">
            <a:avLst/>
          </a:prstGeom>
        </p:spPr>
      </p:pic>
      <p:pic>
        <p:nvPicPr>
          <p:cNvPr id="18" name="Image 16" descr="preencoded.png"/>
          <p:cNvPicPr>
            <a:picLocks noChangeAspect="1"/>
          </p:cNvPicPr>
          <p:nvPr/>
        </p:nvPicPr>
        <p:blipFill>
          <a:blip r:embed="rId17"/>
          <a:stretch>
            <a:fillRect/>
          </a:stretch>
        </p:blipFill>
        <p:spPr>
          <a:xfrm>
            <a:off x="434051" y="5353743"/>
            <a:ext cx="11323861" cy="778239"/>
          </a:xfrm>
          <a:prstGeom prst="rect">
            <a:avLst/>
          </a:prstGeom>
        </p:spPr>
      </p:pic>
      <p:pic>
        <p:nvPicPr>
          <p:cNvPr id="19" name="Image 17" descr="preencoded.png"/>
          <p:cNvPicPr>
            <a:picLocks noChangeAspect="1"/>
          </p:cNvPicPr>
          <p:nvPr/>
        </p:nvPicPr>
        <p:blipFill>
          <a:blip r:embed="rId18"/>
          <a:stretch>
            <a:fillRect/>
          </a:stretch>
        </p:blipFill>
        <p:spPr>
          <a:xfrm>
            <a:off x="607671" y="5571447"/>
            <a:ext cx="340006" cy="342832"/>
          </a:xfrm>
          <a:prstGeom prst="rect">
            <a:avLst/>
          </a:prstGeom>
        </p:spPr>
      </p:pic>
      <p:pic>
        <p:nvPicPr>
          <p:cNvPr id="20" name="Image 18" descr="preencoded.png"/>
          <p:cNvPicPr>
            <a:picLocks noChangeAspect="1"/>
          </p:cNvPicPr>
          <p:nvPr/>
        </p:nvPicPr>
        <p:blipFill>
          <a:blip r:embed="rId19"/>
          <a:stretch>
            <a:fillRect/>
          </a:stretch>
        </p:blipFill>
        <p:spPr>
          <a:xfrm>
            <a:off x="11432373" y="5945363"/>
            <a:ext cx="151917" cy="171359"/>
          </a:xfrm>
          <a:prstGeom prst="rect">
            <a:avLst/>
          </a:prstGeom>
        </p:spPr>
      </p:pic>
      <p:pic>
        <p:nvPicPr>
          <p:cNvPr id="21" name="Image 19" descr="preencoded.png"/>
          <p:cNvPicPr>
            <a:picLocks noChangeAspect="1"/>
          </p:cNvPicPr>
          <p:nvPr/>
        </p:nvPicPr>
        <p:blipFill>
          <a:blip r:embed="rId20"/>
          <a:stretch>
            <a:fillRect/>
          </a:stretch>
        </p:blipFill>
        <p:spPr>
          <a:xfrm>
            <a:off x="434051" y="6337139"/>
            <a:ext cx="11323861" cy="231494"/>
          </a:xfrm>
          <a:prstGeom prst="rect">
            <a:avLst/>
          </a:prstGeom>
        </p:spPr>
      </p:pic>
      <p:sp>
        <p:nvSpPr>
          <p:cNvPr id="22" name="Text 0"/>
          <p:cNvSpPr/>
          <p:nvPr/>
        </p:nvSpPr>
        <p:spPr>
          <a:xfrm>
            <a:off x="434051" y="397880"/>
            <a:ext cx="11558016" cy="289367"/>
          </a:xfrm>
          <a:prstGeom prst="rect">
            <a:avLst/>
          </a:prstGeom>
          <a:noFill/>
          <a:ln/>
        </p:spPr>
        <p:txBody>
          <a:bodyPr vert="horz" wrap="square" lIns="0" tIns="0" rIns="0" bIns="0" rtlCol="0" anchor="ctr"/>
          <a:lstStyle/>
          <a:p>
            <a:pPr marL="0" indent="0">
              <a:lnSpc>
                <a:spcPts val="2278"/>
              </a:lnSpc>
              <a:buNone/>
            </a:pPr>
            <a:r>
              <a:rPr lang="en-US" sz="2700" b="1" dirty="0">
                <a:solidFill>
                  <a:srgbClr val="1F2937"/>
                </a:solidFill>
                <a:latin typeface="Noto Sans JP" pitchFamily="34" charset="0"/>
                <a:ea typeface="Noto Sans JP" pitchFamily="34" charset="-122"/>
                <a:cs typeface="Noto Sans JP" pitchFamily="34" charset="-120"/>
              </a:rPr>
              <a:t>既存対策の限界と情報の断片化</a:t>
            </a:r>
            <a:endParaRPr lang="en-US" sz="2700" dirty="0"/>
          </a:p>
        </p:txBody>
      </p:sp>
      <p:sp>
        <p:nvSpPr>
          <p:cNvPr id="23" name="Text 1"/>
          <p:cNvSpPr/>
          <p:nvPr/>
        </p:nvSpPr>
        <p:spPr>
          <a:xfrm>
            <a:off x="434051" y="745120"/>
            <a:ext cx="11323748" cy="202557"/>
          </a:xfrm>
          <a:prstGeom prst="rect">
            <a:avLst/>
          </a:prstGeom>
          <a:noFill/>
          <a:ln/>
        </p:spPr>
        <p:txBody>
          <a:bodyPr vert="horz" wrap="square" lIns="0" tIns="0" rIns="0" bIns="0" rtlCol="0" anchor="ctr"/>
          <a:lstStyle/>
          <a:p>
            <a:pPr marL="0" indent="0">
              <a:lnSpc>
                <a:spcPts val="1595"/>
              </a:lnSpc>
              <a:buNone/>
            </a:pPr>
            <a:r>
              <a:rPr lang="en-US" sz="1500" i="1" dirty="0">
                <a:solidFill>
                  <a:srgbClr val="6B7280"/>
                </a:solidFill>
                <a:latin typeface="Noto Sans JP" pitchFamily="34" charset="0"/>
                <a:ea typeface="Noto Sans JP" pitchFamily="34" charset="-122"/>
                <a:cs typeface="Noto Sans JP" pitchFamily="34" charset="-120"/>
              </a:rPr>
              <a:t>なぜ、被害は防げないのか？ 現状のシステムが抱える構造的課題</a:t>
            </a:r>
            <a:endParaRPr lang="en-US" sz="1500" dirty="0"/>
          </a:p>
        </p:txBody>
      </p:sp>
      <p:sp>
        <p:nvSpPr>
          <p:cNvPr id="24" name="Text 2"/>
          <p:cNvSpPr/>
          <p:nvPr/>
        </p:nvSpPr>
        <p:spPr>
          <a:xfrm>
            <a:off x="980909" y="1323854"/>
            <a:ext cx="2778489" cy="462987"/>
          </a:xfrm>
          <a:prstGeom prst="rect">
            <a:avLst/>
          </a:prstGeom>
          <a:noFill/>
          <a:ln/>
        </p:spPr>
        <p:txBody>
          <a:bodyPr vert="horz" wrap="square" lIns="0" tIns="0" rIns="0" bIns="0" rtlCol="0" anchor="ctr"/>
          <a:lstStyle/>
          <a:p>
            <a:pPr marL="0" indent="0">
              <a:lnSpc>
                <a:spcPts val="1823"/>
              </a:lnSpc>
              <a:buNone/>
            </a:pPr>
            <a:r>
              <a:rPr lang="en-US" sz="1800" b="1" dirty="0">
                <a:solidFill>
                  <a:srgbClr val="1F2937"/>
                </a:solidFill>
                <a:latin typeface="Noto Sans JP" pitchFamily="34" charset="0"/>
                <a:ea typeface="Noto Sans JP" pitchFamily="34" charset="-122"/>
                <a:cs typeface="Noto Sans JP" pitchFamily="34" charset="-120"/>
              </a:rPr>
              <a:t>1. 対症療法的な対応の限界</a:t>
            </a:r>
            <a:endParaRPr lang="en-US" sz="1800" dirty="0"/>
          </a:p>
        </p:txBody>
      </p:sp>
      <p:sp>
        <p:nvSpPr>
          <p:cNvPr id="25" name="Text 3"/>
          <p:cNvSpPr/>
          <p:nvPr/>
        </p:nvSpPr>
        <p:spPr>
          <a:xfrm>
            <a:off x="752354" y="1815778"/>
            <a:ext cx="5054203" cy="405114"/>
          </a:xfrm>
          <a:prstGeom prst="rect">
            <a:avLst/>
          </a:prstGeom>
          <a:noFill/>
          <a:ln/>
        </p:spPr>
        <p:txBody>
          <a:bodyPr vert="horz" wrap="square" lIns="0" tIns="0" rIns="0" bIns="0" rtlCol="0" anchor="ctr"/>
          <a:lstStyle/>
          <a:p>
            <a:pPr marL="0" indent="0" algn="l">
              <a:lnSpc>
                <a:spcPts val="1595"/>
              </a:lnSpc>
              <a:buNone/>
            </a:pPr>
            <a:r>
              <a:rPr lang="en-US" sz="1350" dirty="0">
                <a:solidFill>
                  <a:srgbClr val="374151"/>
                </a:solidFill>
                <a:latin typeface="Noto Sans JP" pitchFamily="34" charset="0"/>
                <a:ea typeface="Noto Sans JP" pitchFamily="34" charset="-122"/>
                <a:cs typeface="Noto Sans JP" pitchFamily="34" charset="-120"/>
              </a:rPr>
              <a:t>出没後の「捕獲・駆除」が中心であり、根本的な解決に至っていない。</a:t>
            </a:r>
            <a:endParaRPr lang="en-US" sz="1350" dirty="0"/>
          </a:p>
        </p:txBody>
      </p:sp>
      <p:sp>
        <p:nvSpPr>
          <p:cNvPr id="26" name="Text 4"/>
          <p:cNvSpPr/>
          <p:nvPr/>
        </p:nvSpPr>
        <p:spPr>
          <a:xfrm>
            <a:off x="752354" y="2336639"/>
            <a:ext cx="5054203" cy="405114"/>
          </a:xfrm>
          <a:prstGeom prst="rect">
            <a:avLst/>
          </a:prstGeom>
          <a:noFill/>
          <a:ln/>
        </p:spPr>
        <p:txBody>
          <a:bodyPr vert="horz" wrap="square" lIns="0" tIns="0" rIns="0" bIns="0" rtlCol="0" anchor="ctr"/>
          <a:lstStyle/>
          <a:p>
            <a:pPr marL="0" indent="0" algn="l">
              <a:lnSpc>
                <a:spcPts val="1595"/>
              </a:lnSpc>
              <a:buNone/>
            </a:pPr>
            <a:r>
              <a:rPr lang="en-US" sz="1350" dirty="0">
                <a:solidFill>
                  <a:srgbClr val="374151"/>
                </a:solidFill>
                <a:latin typeface="Noto Sans JP" pitchFamily="34" charset="0"/>
                <a:ea typeface="Noto Sans JP" pitchFamily="34" charset="-122"/>
                <a:cs typeface="Noto Sans JP" pitchFamily="34" charset="-120"/>
              </a:rPr>
              <a:t>クマの生息域や移動パターンの変化を事前に捉える仕組みが不十分。</a:t>
            </a:r>
            <a:endParaRPr lang="en-US" sz="1350" dirty="0"/>
          </a:p>
        </p:txBody>
      </p:sp>
      <p:sp>
        <p:nvSpPr>
          <p:cNvPr id="27" name="Text 5"/>
          <p:cNvSpPr/>
          <p:nvPr/>
        </p:nvSpPr>
        <p:spPr>
          <a:xfrm>
            <a:off x="752354" y="2857500"/>
            <a:ext cx="9571482" cy="202557"/>
          </a:xfrm>
          <a:prstGeom prst="rect">
            <a:avLst/>
          </a:prstGeom>
          <a:noFill/>
          <a:ln/>
        </p:spPr>
        <p:txBody>
          <a:bodyPr vert="horz" wrap="square" lIns="0" tIns="0" rIns="0" bIns="0" rtlCol="0" anchor="ctr"/>
          <a:lstStyle/>
          <a:p>
            <a:pPr marL="0" indent="0" algn="l">
              <a:lnSpc>
                <a:spcPts val="1595"/>
              </a:lnSpc>
              <a:buNone/>
            </a:pPr>
            <a:r>
              <a:rPr lang="en-US" sz="1350" dirty="0">
                <a:solidFill>
                  <a:srgbClr val="374151"/>
                </a:solidFill>
                <a:latin typeface="Noto Sans JP" pitchFamily="34" charset="0"/>
                <a:ea typeface="Noto Sans JP" pitchFamily="34" charset="-122"/>
                <a:cs typeface="Noto Sans JP" pitchFamily="34" charset="-120"/>
              </a:rPr>
              <a:t>里山の荒廃により、人間とクマの境界線が曖昧になっている。</a:t>
            </a:r>
            <a:endParaRPr lang="en-US" sz="1350" dirty="0"/>
          </a:p>
        </p:txBody>
      </p:sp>
      <p:sp>
        <p:nvSpPr>
          <p:cNvPr id="28" name="Text 6"/>
          <p:cNvSpPr/>
          <p:nvPr/>
        </p:nvSpPr>
        <p:spPr>
          <a:xfrm>
            <a:off x="6758643" y="1323854"/>
            <a:ext cx="2321267" cy="462987"/>
          </a:xfrm>
          <a:prstGeom prst="rect">
            <a:avLst/>
          </a:prstGeom>
          <a:noFill/>
          <a:ln/>
        </p:spPr>
        <p:txBody>
          <a:bodyPr vert="horz" wrap="square" lIns="0" tIns="0" rIns="0" bIns="0" rtlCol="0" anchor="ctr"/>
          <a:lstStyle/>
          <a:p>
            <a:pPr marL="0" indent="0">
              <a:lnSpc>
                <a:spcPts val="1823"/>
              </a:lnSpc>
              <a:buNone/>
            </a:pPr>
            <a:r>
              <a:rPr lang="en-US" sz="1800" b="1" dirty="0">
                <a:solidFill>
                  <a:srgbClr val="1F2937"/>
                </a:solidFill>
                <a:latin typeface="Noto Sans JP" pitchFamily="34" charset="0"/>
                <a:ea typeface="Noto Sans JP" pitchFamily="34" charset="-122"/>
                <a:cs typeface="Noto Sans JP" pitchFamily="34" charset="-120"/>
              </a:rPr>
              <a:t>2. 情報の断片化と分散</a:t>
            </a:r>
            <a:endParaRPr lang="en-US" sz="1800" dirty="0"/>
          </a:p>
        </p:txBody>
      </p:sp>
      <p:sp>
        <p:nvSpPr>
          <p:cNvPr id="29" name="Text 7"/>
          <p:cNvSpPr/>
          <p:nvPr/>
        </p:nvSpPr>
        <p:spPr>
          <a:xfrm>
            <a:off x="6747000" y="1931525"/>
            <a:ext cx="4967393" cy="228555"/>
          </a:xfrm>
          <a:prstGeom prst="rect">
            <a:avLst/>
          </a:prstGeom>
          <a:noFill/>
          <a:ln/>
        </p:spPr>
        <p:txBody>
          <a:bodyPr vert="horz" wrap="square" lIns="0" tIns="0" rIns="0" bIns="0" rtlCol="0" anchor="ctr"/>
          <a:lstStyle/>
          <a:p>
            <a:pPr marL="0" indent="0">
              <a:lnSpc>
                <a:spcPts val="1800"/>
              </a:lnSpc>
              <a:buNone/>
            </a:pPr>
            <a:r>
              <a:rPr lang="en-US" sz="1200" b="1" dirty="0">
                <a:solidFill>
                  <a:srgbClr val="B91C1C"/>
                </a:solidFill>
                <a:latin typeface="Noto Sans JP" pitchFamily="34" charset="0"/>
                <a:ea typeface="Noto Sans JP" pitchFamily="34" charset="-122"/>
                <a:cs typeface="Noto Sans JP" pitchFamily="34" charset="-120"/>
              </a:rPr>
              <a:t>自治体ごとの個別発信</a:t>
            </a:r>
            <a:endParaRPr lang="en-US" sz="1200" dirty="0"/>
          </a:p>
        </p:txBody>
      </p:sp>
      <p:sp>
        <p:nvSpPr>
          <p:cNvPr id="30" name="Text 8"/>
          <p:cNvSpPr/>
          <p:nvPr/>
        </p:nvSpPr>
        <p:spPr>
          <a:xfrm>
            <a:off x="6501039" y="2189017"/>
            <a:ext cx="4955750" cy="457109"/>
          </a:xfrm>
          <a:prstGeom prst="rect">
            <a:avLst/>
          </a:prstGeom>
          <a:noFill/>
          <a:ln/>
        </p:spPr>
        <p:txBody>
          <a:bodyPr vert="horz" wrap="square" lIns="0" tIns="0" rIns="0" bIns="0" rtlCol="0" anchor="ctr"/>
          <a:lstStyle/>
          <a:p>
            <a:pPr marL="0" indent="0">
              <a:lnSpc>
                <a:spcPts val="1800"/>
              </a:lnSpc>
              <a:buNone/>
            </a:pPr>
            <a:r>
              <a:rPr lang="en-US" sz="1200" dirty="0">
                <a:solidFill>
                  <a:srgbClr val="374151"/>
                </a:solidFill>
                <a:latin typeface="Noto Sans JP" pitchFamily="34" charset="0"/>
                <a:ea typeface="Noto Sans JP" pitchFamily="34" charset="-122"/>
                <a:cs typeface="Noto Sans JP" pitchFamily="34" charset="-120"/>
              </a:rPr>
              <a:t>都道府県ごとに独自のサイト、SNS、広報誌で情報を発信しており、広域的な把握が困難。</a:t>
            </a:r>
            <a:endParaRPr lang="en-US" sz="1200" dirty="0"/>
          </a:p>
        </p:txBody>
      </p:sp>
      <p:sp>
        <p:nvSpPr>
          <p:cNvPr id="31" name="Text 9"/>
          <p:cNvSpPr/>
          <p:nvPr/>
        </p:nvSpPr>
        <p:spPr>
          <a:xfrm>
            <a:off x="6710829" y="2993367"/>
            <a:ext cx="4967393" cy="228555"/>
          </a:xfrm>
          <a:prstGeom prst="rect">
            <a:avLst/>
          </a:prstGeom>
          <a:noFill/>
          <a:ln/>
        </p:spPr>
        <p:txBody>
          <a:bodyPr vert="horz" wrap="square" lIns="0" tIns="0" rIns="0" bIns="0" rtlCol="0" anchor="ctr"/>
          <a:lstStyle/>
          <a:p>
            <a:pPr marL="0" indent="0">
              <a:lnSpc>
                <a:spcPts val="1800"/>
              </a:lnSpc>
              <a:buNone/>
            </a:pPr>
            <a:r>
              <a:rPr lang="en-US" sz="1200" b="1" dirty="0">
                <a:solidFill>
                  <a:srgbClr val="B91C1C"/>
                </a:solidFill>
                <a:latin typeface="Noto Sans JP" pitchFamily="34" charset="0"/>
                <a:ea typeface="Noto Sans JP" pitchFamily="34" charset="-122"/>
                <a:cs typeface="Noto Sans JP" pitchFamily="34" charset="-120"/>
              </a:rPr>
              <a:t>リアルタイム性の欠如</a:t>
            </a:r>
            <a:endParaRPr lang="en-US" sz="1200" dirty="0"/>
          </a:p>
        </p:txBody>
      </p:sp>
      <p:sp>
        <p:nvSpPr>
          <p:cNvPr id="32" name="Text 10"/>
          <p:cNvSpPr/>
          <p:nvPr/>
        </p:nvSpPr>
        <p:spPr>
          <a:xfrm>
            <a:off x="6501039" y="3250858"/>
            <a:ext cx="4955750" cy="457110"/>
          </a:xfrm>
          <a:prstGeom prst="rect">
            <a:avLst/>
          </a:prstGeom>
          <a:noFill/>
          <a:ln/>
        </p:spPr>
        <p:txBody>
          <a:bodyPr vert="horz" wrap="square" lIns="0" tIns="0" rIns="0" bIns="0" rtlCol="0" anchor="ctr"/>
          <a:lstStyle/>
          <a:p>
            <a:pPr marL="0" indent="0">
              <a:lnSpc>
                <a:spcPts val="1800"/>
              </a:lnSpc>
              <a:buNone/>
            </a:pPr>
            <a:r>
              <a:rPr lang="en-US" sz="1200" dirty="0">
                <a:solidFill>
                  <a:srgbClr val="374151"/>
                </a:solidFill>
                <a:latin typeface="Noto Sans JP" pitchFamily="34" charset="0"/>
                <a:ea typeface="Noto Sans JP" pitchFamily="34" charset="-122"/>
                <a:cs typeface="Noto Sans JP" pitchFamily="34" charset="-120"/>
              </a:rPr>
              <a:t>目撃情報の集約に時間がかかり、住民が必要な時に最新の危険エリアを知ることができない。</a:t>
            </a:r>
            <a:endParaRPr lang="en-US" sz="1200" dirty="0"/>
          </a:p>
        </p:txBody>
      </p:sp>
      <p:sp>
        <p:nvSpPr>
          <p:cNvPr id="33" name="Text 11"/>
          <p:cNvSpPr/>
          <p:nvPr/>
        </p:nvSpPr>
        <p:spPr>
          <a:xfrm>
            <a:off x="6732532" y="4055208"/>
            <a:ext cx="4967393" cy="228555"/>
          </a:xfrm>
          <a:prstGeom prst="rect">
            <a:avLst/>
          </a:prstGeom>
          <a:noFill/>
          <a:ln/>
        </p:spPr>
        <p:txBody>
          <a:bodyPr vert="horz" wrap="square" lIns="0" tIns="0" rIns="0" bIns="0" rtlCol="0" anchor="ctr"/>
          <a:lstStyle/>
          <a:p>
            <a:pPr marL="0" indent="0">
              <a:lnSpc>
                <a:spcPts val="1800"/>
              </a:lnSpc>
              <a:buNone/>
            </a:pPr>
            <a:r>
              <a:rPr lang="en-US" sz="1200" b="1" dirty="0">
                <a:solidFill>
                  <a:srgbClr val="B91C1C"/>
                </a:solidFill>
                <a:latin typeface="Noto Sans JP" pitchFamily="34" charset="0"/>
                <a:ea typeface="Noto Sans JP" pitchFamily="34" charset="-122"/>
                <a:cs typeface="Noto Sans JP" pitchFamily="34" charset="-120"/>
              </a:rPr>
              <a:t>統一プラットフォームの不在</a:t>
            </a:r>
            <a:endParaRPr lang="en-US" sz="1200" dirty="0"/>
          </a:p>
        </p:txBody>
      </p:sp>
      <p:sp>
        <p:nvSpPr>
          <p:cNvPr id="34" name="Text 12"/>
          <p:cNvSpPr/>
          <p:nvPr/>
        </p:nvSpPr>
        <p:spPr>
          <a:xfrm>
            <a:off x="6501039" y="4312700"/>
            <a:ext cx="4955750" cy="457110"/>
          </a:xfrm>
          <a:prstGeom prst="rect">
            <a:avLst/>
          </a:prstGeom>
          <a:noFill/>
          <a:ln/>
        </p:spPr>
        <p:txBody>
          <a:bodyPr vert="horz" wrap="square" lIns="0" tIns="0" rIns="0" bIns="0" rtlCol="0" anchor="ctr"/>
          <a:lstStyle/>
          <a:p>
            <a:pPr marL="0" indent="0">
              <a:lnSpc>
                <a:spcPts val="1800"/>
              </a:lnSpc>
              <a:buNone/>
            </a:pPr>
            <a:r>
              <a:rPr lang="en-US" sz="1200" dirty="0">
                <a:solidFill>
                  <a:srgbClr val="374151"/>
                </a:solidFill>
                <a:latin typeface="Noto Sans JP" pitchFamily="34" charset="0"/>
                <a:ea typeface="Noto Sans JP" pitchFamily="34" charset="-122"/>
                <a:cs typeface="Noto Sans JP" pitchFamily="34" charset="-120"/>
              </a:rPr>
              <a:t>住民が全国・地域を横断してリスクを確認できる統一的な仕組みが十分に整っていない。</a:t>
            </a:r>
            <a:endParaRPr lang="en-US" sz="1200" dirty="0"/>
          </a:p>
        </p:txBody>
      </p:sp>
      <p:sp>
        <p:nvSpPr>
          <p:cNvPr id="35" name="Text 13"/>
          <p:cNvSpPr/>
          <p:nvPr/>
        </p:nvSpPr>
        <p:spPr>
          <a:xfrm>
            <a:off x="1124123" y="5527363"/>
            <a:ext cx="5819133" cy="202557"/>
          </a:xfrm>
          <a:prstGeom prst="rect">
            <a:avLst/>
          </a:prstGeom>
          <a:noFill/>
          <a:ln/>
        </p:spPr>
        <p:txBody>
          <a:bodyPr vert="horz" wrap="square" lIns="0" tIns="0" rIns="0" bIns="0" rtlCol="0" anchor="ctr"/>
          <a:lstStyle/>
          <a:p>
            <a:pPr marL="0" indent="0">
              <a:lnSpc>
                <a:spcPts val="1595"/>
              </a:lnSpc>
              <a:buNone/>
            </a:pPr>
            <a:r>
              <a:rPr lang="en-US" sz="1500" b="1" dirty="0">
                <a:solidFill>
                  <a:srgbClr val="FFFFFF"/>
                </a:solidFill>
                <a:latin typeface="Noto Sans JP" pitchFamily="34" charset="0"/>
                <a:ea typeface="Noto Sans JP" pitchFamily="34" charset="-122"/>
                <a:cs typeface="Noto Sans JP" pitchFamily="34" charset="-120"/>
              </a:rPr>
              <a:t>住民のリスク把握が困難な現状</a:t>
            </a:r>
            <a:endParaRPr lang="en-US" sz="1500" dirty="0"/>
          </a:p>
        </p:txBody>
      </p:sp>
      <p:sp>
        <p:nvSpPr>
          <p:cNvPr id="36" name="Text 14"/>
          <p:cNvSpPr/>
          <p:nvPr/>
        </p:nvSpPr>
        <p:spPr>
          <a:xfrm>
            <a:off x="1124123" y="5729921"/>
            <a:ext cx="10193544" cy="228555"/>
          </a:xfrm>
          <a:prstGeom prst="rect">
            <a:avLst/>
          </a:prstGeom>
          <a:noFill/>
          <a:ln/>
        </p:spPr>
        <p:txBody>
          <a:bodyPr vert="horz" wrap="square" lIns="0" tIns="0" rIns="0" bIns="0" rtlCol="0" anchor="ctr"/>
          <a:lstStyle/>
          <a:p>
            <a:pPr marL="0" indent="0">
              <a:lnSpc>
                <a:spcPts val="1800"/>
              </a:lnSpc>
              <a:buNone/>
            </a:pPr>
            <a:r>
              <a:rPr lang="en-US" sz="1200" dirty="0">
                <a:solidFill>
                  <a:srgbClr val="D1D5DB"/>
                </a:solidFill>
                <a:latin typeface="Noto Sans JP" pitchFamily="34" charset="0"/>
                <a:ea typeface="Noto Sans JP" pitchFamily="34" charset="-122"/>
                <a:cs typeface="Noto Sans JP" pitchFamily="34" charset="-120"/>
              </a:rPr>
              <a:t>情報の断片化は「避けることができたはずの遭遇」を招く要因となっている。</a:t>
            </a:r>
            <a:endParaRPr lang="en-US" sz="1200" dirty="0"/>
          </a:p>
        </p:txBody>
      </p:sp>
      <p:sp>
        <p:nvSpPr>
          <p:cNvPr id="37" name="Text 15"/>
          <p:cNvSpPr/>
          <p:nvPr/>
        </p:nvSpPr>
        <p:spPr>
          <a:xfrm>
            <a:off x="8766240" y="5569186"/>
            <a:ext cx="2818051" cy="144683"/>
          </a:xfrm>
          <a:prstGeom prst="rect">
            <a:avLst/>
          </a:prstGeom>
          <a:noFill/>
          <a:ln/>
        </p:spPr>
        <p:txBody>
          <a:bodyPr vert="horz" wrap="square" lIns="0" tIns="0" rIns="0" bIns="0" rtlCol="0" anchor="ctr"/>
          <a:lstStyle/>
          <a:p>
            <a:pPr marL="0" indent="0" algn="r">
              <a:lnSpc>
                <a:spcPts val="1139"/>
              </a:lnSpc>
              <a:buNone/>
            </a:pPr>
            <a:r>
              <a:rPr lang="en-US" sz="1050" dirty="0">
                <a:solidFill>
                  <a:srgbClr val="9CA3AF"/>
                </a:solidFill>
                <a:latin typeface="Noto Sans JP" pitchFamily="34" charset="0"/>
                <a:ea typeface="Noto Sans JP" pitchFamily="34" charset="-122"/>
                <a:cs typeface="Noto Sans JP" pitchFamily="34" charset="-120"/>
              </a:rPr>
              <a:t>Next Step:</a:t>
            </a:r>
            <a:endParaRPr lang="en-US" sz="1050" dirty="0"/>
          </a:p>
        </p:txBody>
      </p:sp>
      <p:sp>
        <p:nvSpPr>
          <p:cNvPr id="38" name="Text 16"/>
          <p:cNvSpPr/>
          <p:nvPr/>
        </p:nvSpPr>
        <p:spPr>
          <a:xfrm>
            <a:off x="5624689" y="5713869"/>
            <a:ext cx="5959602" cy="405114"/>
          </a:xfrm>
          <a:prstGeom prst="rect">
            <a:avLst/>
          </a:prstGeom>
          <a:noFill/>
          <a:ln/>
        </p:spPr>
        <p:txBody>
          <a:bodyPr vert="horz" wrap="square" lIns="0" tIns="0" rIns="0" bIns="0" rtlCol="0" anchor="ctr"/>
          <a:lstStyle/>
          <a:p>
            <a:pPr marL="0" indent="0" algn="r">
              <a:lnSpc>
                <a:spcPts val="1595"/>
              </a:lnSpc>
              <a:buNone/>
            </a:pPr>
            <a:r>
              <a:rPr lang="en-US" sz="1350" b="1" dirty="0">
                <a:solidFill>
                  <a:srgbClr val="FB923C"/>
                </a:solidFill>
                <a:latin typeface="Noto Sans JP" pitchFamily="34" charset="0"/>
                <a:ea typeface="Noto Sans JP" pitchFamily="34" charset="-122"/>
                <a:cs typeface="Noto Sans JP" pitchFamily="34" charset="-120"/>
              </a:rPr>
              <a:t>データの統合と広域分析の必要性 </a:t>
            </a:r>
            <a:endParaRPr lang="en-US" sz="1350" dirty="0"/>
          </a:p>
        </p:txBody>
      </p:sp>
      <p:sp>
        <p:nvSpPr>
          <p:cNvPr id="39" name="Text 17"/>
          <p:cNvSpPr/>
          <p:nvPr/>
        </p:nvSpPr>
        <p:spPr>
          <a:xfrm>
            <a:off x="434051" y="6452886"/>
            <a:ext cx="5598414" cy="115747"/>
          </a:xfrm>
          <a:prstGeom prst="rect">
            <a:avLst/>
          </a:prstGeom>
          <a:noFill/>
          <a:ln/>
        </p:spPr>
        <p:txBody>
          <a:bodyPr vert="horz" wrap="square" lIns="0" tIns="0" rIns="0" bIns="0" rtlCol="0" anchor="ctr"/>
          <a:lstStyle/>
          <a:p>
            <a:pPr marL="0" indent="0">
              <a:lnSpc>
                <a:spcPts val="911"/>
              </a:lnSpc>
              <a:buNone/>
            </a:pPr>
            <a:r>
              <a:rPr lang="en-US" sz="900" dirty="0">
                <a:solidFill>
                  <a:srgbClr val="9CA3AF"/>
                </a:solidFill>
                <a:latin typeface="Noto Sans JP" pitchFamily="34" charset="0"/>
                <a:ea typeface="Noto Sans JP" pitchFamily="34" charset="-122"/>
                <a:cs typeface="Noto Sans JP" pitchFamily="34" charset="-120"/>
              </a:rPr>
              <a:t>CYBER × SPACE CHALLENGE | TeamC</a:t>
            </a:r>
            <a:endParaRPr lang="en-US" sz="900" dirty="0"/>
          </a:p>
        </p:txBody>
      </p:sp>
      <p:sp>
        <p:nvSpPr>
          <p:cNvPr id="40" name="Text 18"/>
          <p:cNvSpPr/>
          <p:nvPr/>
        </p:nvSpPr>
        <p:spPr>
          <a:xfrm>
            <a:off x="11164709" y="6452886"/>
            <a:ext cx="2769108" cy="115747"/>
          </a:xfrm>
          <a:prstGeom prst="rect">
            <a:avLst/>
          </a:prstGeom>
          <a:noFill/>
          <a:ln/>
        </p:spPr>
        <p:txBody>
          <a:bodyPr vert="horz" wrap="square" lIns="0" tIns="0" rIns="0" bIns="0" rtlCol="0" anchor="ctr"/>
          <a:lstStyle/>
          <a:p>
            <a:pPr marL="0" indent="0">
              <a:lnSpc>
                <a:spcPts val="911"/>
              </a:lnSpc>
              <a:buNone/>
            </a:pPr>
            <a:r>
              <a:rPr lang="en-US" sz="900" dirty="0">
                <a:solidFill>
                  <a:srgbClr val="9CA3AF"/>
                </a:solidFill>
                <a:latin typeface="Noto Sans JP" pitchFamily="34" charset="0"/>
                <a:ea typeface="Noto Sans JP" pitchFamily="34" charset="-122"/>
                <a:cs typeface="Noto Sans JP" pitchFamily="34" charset="-120"/>
              </a:rPr>
              <a:t>2026-02-12</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1986" cy="6858000"/>
          </a:xfrm>
          <a:prstGeom prst="rect">
            <a:avLst/>
          </a:prstGeom>
        </p:spPr>
      </p:pic>
      <p:pic>
        <p:nvPicPr>
          <p:cNvPr id="3" name="Image 1" descr="preencoded.png"/>
          <p:cNvPicPr>
            <a:picLocks noChangeAspect="1"/>
          </p:cNvPicPr>
          <p:nvPr/>
        </p:nvPicPr>
        <p:blipFill>
          <a:blip r:embed="rId4"/>
          <a:stretch>
            <a:fillRect/>
          </a:stretch>
        </p:blipFill>
        <p:spPr>
          <a:xfrm>
            <a:off x="479022" y="319348"/>
            <a:ext cx="638696" cy="47902"/>
          </a:xfrm>
          <a:prstGeom prst="rect">
            <a:avLst/>
          </a:prstGeom>
        </p:spPr>
      </p:pic>
      <p:pic>
        <p:nvPicPr>
          <p:cNvPr id="4" name="Image 2" descr="preencoded.png"/>
          <p:cNvPicPr>
            <a:picLocks noChangeAspect="1"/>
          </p:cNvPicPr>
          <p:nvPr/>
        </p:nvPicPr>
        <p:blipFill>
          <a:blip r:embed="rId5"/>
          <a:stretch>
            <a:fillRect/>
          </a:stretch>
        </p:blipFill>
        <p:spPr>
          <a:xfrm>
            <a:off x="479022" y="1389164"/>
            <a:ext cx="3574204" cy="1469001"/>
          </a:xfrm>
          <a:prstGeom prst="rect">
            <a:avLst/>
          </a:prstGeom>
        </p:spPr>
      </p:pic>
      <p:pic>
        <p:nvPicPr>
          <p:cNvPr id="5" name="Image 3" descr="preencoded.png"/>
          <p:cNvPicPr>
            <a:picLocks noChangeAspect="1"/>
          </p:cNvPicPr>
          <p:nvPr/>
        </p:nvPicPr>
        <p:blipFill>
          <a:blip r:embed="rId6"/>
          <a:stretch>
            <a:fillRect/>
          </a:stretch>
        </p:blipFill>
        <p:spPr>
          <a:xfrm>
            <a:off x="670631" y="1580773"/>
            <a:ext cx="317851" cy="319348"/>
          </a:xfrm>
          <a:prstGeom prst="rect">
            <a:avLst/>
          </a:prstGeom>
        </p:spPr>
      </p:pic>
      <p:pic>
        <p:nvPicPr>
          <p:cNvPr id="6" name="Image 4" descr="preencoded.png"/>
          <p:cNvPicPr>
            <a:picLocks noChangeAspect="1"/>
          </p:cNvPicPr>
          <p:nvPr/>
        </p:nvPicPr>
        <p:blipFill>
          <a:blip r:embed="rId7"/>
          <a:stretch>
            <a:fillRect/>
          </a:stretch>
        </p:blipFill>
        <p:spPr>
          <a:xfrm>
            <a:off x="753711" y="1664228"/>
            <a:ext cx="151690" cy="152439"/>
          </a:xfrm>
          <a:prstGeom prst="rect">
            <a:avLst/>
          </a:prstGeom>
        </p:spPr>
      </p:pic>
      <p:pic>
        <p:nvPicPr>
          <p:cNvPr id="7" name="Image 5" descr="preencoded.png"/>
          <p:cNvPicPr>
            <a:picLocks noChangeAspect="1"/>
          </p:cNvPicPr>
          <p:nvPr/>
        </p:nvPicPr>
        <p:blipFill>
          <a:blip r:embed="rId8"/>
          <a:stretch>
            <a:fillRect/>
          </a:stretch>
        </p:blipFill>
        <p:spPr>
          <a:xfrm>
            <a:off x="670631" y="2051811"/>
            <a:ext cx="63870" cy="133228"/>
          </a:xfrm>
          <a:prstGeom prst="rect">
            <a:avLst/>
          </a:prstGeom>
        </p:spPr>
      </p:pic>
      <p:pic>
        <p:nvPicPr>
          <p:cNvPr id="8" name="Image 6" descr="preencoded.png"/>
          <p:cNvPicPr>
            <a:picLocks noChangeAspect="1"/>
          </p:cNvPicPr>
          <p:nvPr/>
        </p:nvPicPr>
        <p:blipFill>
          <a:blip r:embed="rId8"/>
          <a:stretch>
            <a:fillRect/>
          </a:stretch>
        </p:blipFill>
        <p:spPr>
          <a:xfrm>
            <a:off x="670631" y="2275355"/>
            <a:ext cx="63870" cy="133228"/>
          </a:xfrm>
          <a:prstGeom prst="rect">
            <a:avLst/>
          </a:prstGeom>
        </p:spPr>
      </p:pic>
      <p:pic>
        <p:nvPicPr>
          <p:cNvPr id="9" name="Image 7" descr="preencoded.png"/>
          <p:cNvPicPr>
            <a:picLocks noChangeAspect="1"/>
          </p:cNvPicPr>
          <p:nvPr/>
        </p:nvPicPr>
        <p:blipFill>
          <a:blip r:embed="rId8"/>
          <a:stretch>
            <a:fillRect/>
          </a:stretch>
        </p:blipFill>
        <p:spPr>
          <a:xfrm>
            <a:off x="670631" y="2498899"/>
            <a:ext cx="63870" cy="133228"/>
          </a:xfrm>
          <a:prstGeom prst="rect">
            <a:avLst/>
          </a:prstGeom>
        </p:spPr>
      </p:pic>
      <p:pic>
        <p:nvPicPr>
          <p:cNvPr id="10" name="Image 8" descr="preencoded.png"/>
          <p:cNvPicPr>
            <a:picLocks noChangeAspect="1"/>
          </p:cNvPicPr>
          <p:nvPr/>
        </p:nvPicPr>
        <p:blipFill>
          <a:blip r:embed="rId9"/>
          <a:stretch>
            <a:fillRect/>
          </a:stretch>
        </p:blipFill>
        <p:spPr>
          <a:xfrm>
            <a:off x="4308704" y="1389164"/>
            <a:ext cx="3574329" cy="1469001"/>
          </a:xfrm>
          <a:prstGeom prst="rect">
            <a:avLst/>
          </a:prstGeom>
        </p:spPr>
      </p:pic>
      <p:pic>
        <p:nvPicPr>
          <p:cNvPr id="11" name="Image 9" descr="preencoded.png"/>
          <p:cNvPicPr>
            <a:picLocks noChangeAspect="1"/>
          </p:cNvPicPr>
          <p:nvPr/>
        </p:nvPicPr>
        <p:blipFill>
          <a:blip r:embed="rId10"/>
          <a:stretch>
            <a:fillRect/>
          </a:stretch>
        </p:blipFill>
        <p:spPr>
          <a:xfrm>
            <a:off x="4500313" y="1580773"/>
            <a:ext cx="317726" cy="319348"/>
          </a:xfrm>
          <a:prstGeom prst="rect">
            <a:avLst/>
          </a:prstGeom>
        </p:spPr>
      </p:pic>
      <p:pic>
        <p:nvPicPr>
          <p:cNvPr id="12" name="Image 10" descr="preencoded.png"/>
          <p:cNvPicPr>
            <a:picLocks noChangeAspect="1"/>
          </p:cNvPicPr>
          <p:nvPr/>
        </p:nvPicPr>
        <p:blipFill>
          <a:blip r:embed="rId11"/>
          <a:stretch>
            <a:fillRect/>
          </a:stretch>
        </p:blipFill>
        <p:spPr>
          <a:xfrm>
            <a:off x="4563310" y="1664228"/>
            <a:ext cx="191609" cy="152439"/>
          </a:xfrm>
          <a:prstGeom prst="rect">
            <a:avLst/>
          </a:prstGeom>
        </p:spPr>
      </p:pic>
      <p:pic>
        <p:nvPicPr>
          <p:cNvPr id="13" name="Image 11" descr="preencoded.png"/>
          <p:cNvPicPr>
            <a:picLocks noChangeAspect="1"/>
          </p:cNvPicPr>
          <p:nvPr/>
        </p:nvPicPr>
        <p:blipFill>
          <a:blip r:embed="rId12"/>
          <a:stretch>
            <a:fillRect/>
          </a:stretch>
        </p:blipFill>
        <p:spPr>
          <a:xfrm>
            <a:off x="4500313" y="2051811"/>
            <a:ext cx="63870" cy="133228"/>
          </a:xfrm>
          <a:prstGeom prst="rect">
            <a:avLst/>
          </a:prstGeom>
        </p:spPr>
      </p:pic>
      <p:pic>
        <p:nvPicPr>
          <p:cNvPr id="14" name="Image 12" descr="preencoded.png"/>
          <p:cNvPicPr>
            <a:picLocks noChangeAspect="1"/>
          </p:cNvPicPr>
          <p:nvPr/>
        </p:nvPicPr>
        <p:blipFill>
          <a:blip r:embed="rId12"/>
          <a:stretch>
            <a:fillRect/>
          </a:stretch>
        </p:blipFill>
        <p:spPr>
          <a:xfrm>
            <a:off x="4500313" y="2275355"/>
            <a:ext cx="63870" cy="133228"/>
          </a:xfrm>
          <a:prstGeom prst="rect">
            <a:avLst/>
          </a:prstGeom>
        </p:spPr>
      </p:pic>
      <p:pic>
        <p:nvPicPr>
          <p:cNvPr id="15" name="Image 13" descr="preencoded.png"/>
          <p:cNvPicPr>
            <a:picLocks noChangeAspect="1"/>
          </p:cNvPicPr>
          <p:nvPr/>
        </p:nvPicPr>
        <p:blipFill>
          <a:blip r:embed="rId12"/>
          <a:stretch>
            <a:fillRect/>
          </a:stretch>
        </p:blipFill>
        <p:spPr>
          <a:xfrm>
            <a:off x="4500313" y="2498899"/>
            <a:ext cx="63870" cy="133228"/>
          </a:xfrm>
          <a:prstGeom prst="rect">
            <a:avLst/>
          </a:prstGeom>
        </p:spPr>
      </p:pic>
      <p:pic>
        <p:nvPicPr>
          <p:cNvPr id="16" name="Image 14" descr="preencoded.png"/>
          <p:cNvPicPr>
            <a:picLocks noChangeAspect="1"/>
          </p:cNvPicPr>
          <p:nvPr/>
        </p:nvPicPr>
        <p:blipFill>
          <a:blip r:embed="rId13"/>
          <a:stretch>
            <a:fillRect/>
          </a:stretch>
        </p:blipFill>
        <p:spPr>
          <a:xfrm>
            <a:off x="8138511" y="1389164"/>
            <a:ext cx="3574203" cy="1469001"/>
          </a:xfrm>
          <a:prstGeom prst="rect">
            <a:avLst/>
          </a:prstGeom>
        </p:spPr>
      </p:pic>
      <p:pic>
        <p:nvPicPr>
          <p:cNvPr id="17" name="Image 15" descr="preencoded.png"/>
          <p:cNvPicPr>
            <a:picLocks noChangeAspect="1"/>
          </p:cNvPicPr>
          <p:nvPr/>
        </p:nvPicPr>
        <p:blipFill>
          <a:blip r:embed="rId14"/>
          <a:stretch>
            <a:fillRect/>
          </a:stretch>
        </p:blipFill>
        <p:spPr>
          <a:xfrm>
            <a:off x="8330120" y="1580773"/>
            <a:ext cx="317726" cy="319348"/>
          </a:xfrm>
          <a:prstGeom prst="rect">
            <a:avLst/>
          </a:prstGeom>
        </p:spPr>
      </p:pic>
      <p:pic>
        <p:nvPicPr>
          <p:cNvPr id="18" name="Image 16" descr="preencoded.png"/>
          <p:cNvPicPr>
            <a:picLocks noChangeAspect="1"/>
          </p:cNvPicPr>
          <p:nvPr/>
        </p:nvPicPr>
        <p:blipFill>
          <a:blip r:embed="rId15"/>
          <a:stretch>
            <a:fillRect/>
          </a:stretch>
        </p:blipFill>
        <p:spPr>
          <a:xfrm>
            <a:off x="8413075" y="1664228"/>
            <a:ext cx="151690" cy="152439"/>
          </a:xfrm>
          <a:prstGeom prst="rect">
            <a:avLst/>
          </a:prstGeom>
        </p:spPr>
      </p:pic>
      <p:pic>
        <p:nvPicPr>
          <p:cNvPr id="19" name="Image 17" descr="preencoded.png"/>
          <p:cNvPicPr>
            <a:picLocks noChangeAspect="1"/>
          </p:cNvPicPr>
          <p:nvPr/>
        </p:nvPicPr>
        <p:blipFill>
          <a:blip r:embed="rId16"/>
          <a:stretch>
            <a:fillRect/>
          </a:stretch>
        </p:blipFill>
        <p:spPr>
          <a:xfrm>
            <a:off x="8330120" y="2051811"/>
            <a:ext cx="63869" cy="133228"/>
          </a:xfrm>
          <a:prstGeom prst="rect">
            <a:avLst/>
          </a:prstGeom>
        </p:spPr>
      </p:pic>
      <p:pic>
        <p:nvPicPr>
          <p:cNvPr id="20" name="Image 18" descr="preencoded.png"/>
          <p:cNvPicPr>
            <a:picLocks noChangeAspect="1"/>
          </p:cNvPicPr>
          <p:nvPr/>
        </p:nvPicPr>
        <p:blipFill>
          <a:blip r:embed="rId16"/>
          <a:stretch>
            <a:fillRect/>
          </a:stretch>
        </p:blipFill>
        <p:spPr>
          <a:xfrm>
            <a:off x="8330120" y="2275355"/>
            <a:ext cx="63869" cy="133228"/>
          </a:xfrm>
          <a:prstGeom prst="rect">
            <a:avLst/>
          </a:prstGeom>
        </p:spPr>
      </p:pic>
      <p:pic>
        <p:nvPicPr>
          <p:cNvPr id="21" name="Image 19" descr="preencoded.png"/>
          <p:cNvPicPr>
            <a:picLocks noChangeAspect="1"/>
          </p:cNvPicPr>
          <p:nvPr/>
        </p:nvPicPr>
        <p:blipFill>
          <a:blip r:embed="rId16"/>
          <a:stretch>
            <a:fillRect/>
          </a:stretch>
        </p:blipFill>
        <p:spPr>
          <a:xfrm>
            <a:off x="8330120" y="2498899"/>
            <a:ext cx="63869" cy="133228"/>
          </a:xfrm>
          <a:prstGeom prst="rect">
            <a:avLst/>
          </a:prstGeom>
        </p:spPr>
      </p:pic>
      <p:pic>
        <p:nvPicPr>
          <p:cNvPr id="22" name="Image 20" descr="preencoded.png"/>
          <p:cNvPicPr>
            <a:picLocks noChangeAspect="1"/>
          </p:cNvPicPr>
          <p:nvPr/>
        </p:nvPicPr>
        <p:blipFill>
          <a:blip r:embed="rId17"/>
          <a:stretch>
            <a:fillRect/>
          </a:stretch>
        </p:blipFill>
        <p:spPr>
          <a:xfrm>
            <a:off x="479022" y="3755334"/>
            <a:ext cx="11233818" cy="2240426"/>
          </a:xfrm>
          <a:prstGeom prst="rect">
            <a:avLst/>
          </a:prstGeom>
        </p:spPr>
      </p:pic>
      <p:pic>
        <p:nvPicPr>
          <p:cNvPr id="23" name="Image 21" descr="preencoded.png"/>
          <p:cNvPicPr>
            <a:picLocks noChangeAspect="1"/>
          </p:cNvPicPr>
          <p:nvPr/>
        </p:nvPicPr>
        <p:blipFill>
          <a:blip r:embed="rId18"/>
          <a:stretch>
            <a:fillRect/>
          </a:stretch>
        </p:blipFill>
        <p:spPr>
          <a:xfrm>
            <a:off x="734501" y="4109112"/>
            <a:ext cx="3484886" cy="1532871"/>
          </a:xfrm>
          <a:prstGeom prst="rect">
            <a:avLst/>
          </a:prstGeom>
        </p:spPr>
      </p:pic>
      <p:pic>
        <p:nvPicPr>
          <p:cNvPr id="24" name="Image 22" descr="preencoded.png"/>
          <p:cNvPicPr>
            <a:picLocks noChangeAspect="1"/>
          </p:cNvPicPr>
          <p:nvPr/>
        </p:nvPicPr>
        <p:blipFill>
          <a:blip r:embed="rId19"/>
          <a:stretch>
            <a:fillRect/>
          </a:stretch>
        </p:blipFill>
        <p:spPr>
          <a:xfrm>
            <a:off x="4474865" y="4010812"/>
            <a:ext cx="6982496" cy="1729469"/>
          </a:xfrm>
          <a:prstGeom prst="rect">
            <a:avLst/>
          </a:prstGeom>
        </p:spPr>
      </p:pic>
      <p:pic>
        <p:nvPicPr>
          <p:cNvPr id="25" name="Image 23" descr="preencoded.png"/>
          <p:cNvPicPr>
            <a:picLocks noChangeAspect="1"/>
          </p:cNvPicPr>
          <p:nvPr/>
        </p:nvPicPr>
        <p:blipFill>
          <a:blip r:embed="rId20"/>
          <a:stretch>
            <a:fillRect/>
          </a:stretch>
        </p:blipFill>
        <p:spPr>
          <a:xfrm>
            <a:off x="479022" y="6251239"/>
            <a:ext cx="11233942" cy="287413"/>
          </a:xfrm>
          <a:prstGeom prst="rect">
            <a:avLst/>
          </a:prstGeom>
        </p:spPr>
      </p:pic>
      <p:pic>
        <p:nvPicPr>
          <p:cNvPr id="26" name="Image 24" descr="preencoded.png"/>
          <p:cNvPicPr>
            <a:picLocks noChangeAspect="1"/>
          </p:cNvPicPr>
          <p:nvPr/>
        </p:nvPicPr>
        <p:blipFill>
          <a:blip r:embed="rId21"/>
          <a:stretch>
            <a:fillRect/>
          </a:stretch>
        </p:blipFill>
        <p:spPr>
          <a:xfrm>
            <a:off x="9573457" y="6392201"/>
            <a:ext cx="135723" cy="133228"/>
          </a:xfrm>
          <a:prstGeom prst="rect">
            <a:avLst/>
          </a:prstGeom>
        </p:spPr>
      </p:pic>
      <p:sp>
        <p:nvSpPr>
          <p:cNvPr id="27" name="Text 0"/>
          <p:cNvSpPr/>
          <p:nvPr/>
        </p:nvSpPr>
        <p:spPr>
          <a:xfrm>
            <a:off x="479022" y="463055"/>
            <a:ext cx="15709392" cy="319348"/>
          </a:xfrm>
          <a:prstGeom prst="rect">
            <a:avLst/>
          </a:prstGeom>
          <a:noFill/>
          <a:ln/>
        </p:spPr>
        <p:txBody>
          <a:bodyPr vert="horz" wrap="square" lIns="0" tIns="0" rIns="0" bIns="0" rtlCol="0" anchor="ctr"/>
          <a:lstStyle/>
          <a:p>
            <a:pPr marL="0" indent="0">
              <a:lnSpc>
                <a:spcPts val="2515"/>
              </a:lnSpc>
              <a:buNone/>
            </a:pPr>
            <a:r>
              <a:rPr lang="en-US" sz="2700" b="1" dirty="0">
                <a:solidFill>
                  <a:srgbClr val="1F2937"/>
                </a:solidFill>
                <a:latin typeface="Noto Sans JP" pitchFamily="34" charset="0"/>
                <a:ea typeface="Noto Sans JP" pitchFamily="34" charset="-122"/>
                <a:cs typeface="Noto Sans JP" pitchFamily="34" charset="-120"/>
              </a:rPr>
              <a:t>解決策のコンセプト：ヒトと熊の共存を助けるデータ活用</a:t>
            </a:r>
            <a:endParaRPr lang="en-US" sz="2700" dirty="0"/>
          </a:p>
        </p:txBody>
      </p:sp>
      <p:sp>
        <p:nvSpPr>
          <p:cNvPr id="28" name="Text 1"/>
          <p:cNvSpPr/>
          <p:nvPr/>
        </p:nvSpPr>
        <p:spPr>
          <a:xfrm>
            <a:off x="479022" y="846272"/>
            <a:ext cx="11363849" cy="223544"/>
          </a:xfrm>
          <a:prstGeom prst="rect">
            <a:avLst/>
          </a:prstGeom>
          <a:noFill/>
          <a:ln/>
        </p:spPr>
        <p:txBody>
          <a:bodyPr vert="horz" wrap="square" lIns="0" tIns="0" rIns="0" bIns="0" rtlCol="0" anchor="ctr"/>
          <a:lstStyle/>
          <a:p>
            <a:pPr marL="0" indent="0">
              <a:lnSpc>
                <a:spcPts val="1760"/>
              </a:lnSpc>
              <a:buNone/>
            </a:pPr>
            <a:r>
              <a:rPr lang="en-US" sz="1500" dirty="0">
                <a:solidFill>
                  <a:srgbClr val="15803D"/>
                </a:solidFill>
                <a:latin typeface="Noto Sans JP" pitchFamily="34" charset="0"/>
                <a:ea typeface="Noto Sans JP" pitchFamily="34" charset="-122"/>
                <a:cs typeface="Noto Sans JP" pitchFamily="34" charset="-120"/>
              </a:rPr>
              <a:t>宇宙からの「目」と地域からの「声」を統合したリスク管理プラットフォーム</a:t>
            </a:r>
            <a:endParaRPr lang="en-US" sz="1500" dirty="0"/>
          </a:p>
        </p:txBody>
      </p:sp>
      <p:sp>
        <p:nvSpPr>
          <p:cNvPr id="29" name="Text 2"/>
          <p:cNvSpPr/>
          <p:nvPr/>
        </p:nvSpPr>
        <p:spPr>
          <a:xfrm>
            <a:off x="1084287" y="1516903"/>
            <a:ext cx="953678" cy="447087"/>
          </a:xfrm>
          <a:prstGeom prst="rect">
            <a:avLst/>
          </a:prstGeom>
          <a:noFill/>
          <a:ln/>
        </p:spPr>
        <p:txBody>
          <a:bodyPr vert="horz" wrap="square" lIns="0" tIns="0" rIns="0" bIns="0" rtlCol="0" anchor="ctr"/>
          <a:lstStyle/>
          <a:p>
            <a:pPr marL="0" indent="0">
              <a:lnSpc>
                <a:spcPts val="1760"/>
              </a:lnSpc>
              <a:buNone/>
            </a:pPr>
            <a:r>
              <a:rPr lang="en-US" sz="1500" b="1" dirty="0">
                <a:solidFill>
                  <a:srgbClr val="1F2937"/>
                </a:solidFill>
                <a:latin typeface="Noto Sans JP" pitchFamily="34" charset="0"/>
                <a:ea typeface="Noto Sans JP" pitchFamily="34" charset="-122"/>
                <a:cs typeface="Noto Sans JP" pitchFamily="34" charset="-120"/>
              </a:rPr>
              <a:t>衛星データ</a:t>
            </a:r>
            <a:endParaRPr lang="en-US" sz="1500" dirty="0"/>
          </a:p>
        </p:txBody>
      </p:sp>
      <p:sp>
        <p:nvSpPr>
          <p:cNvPr id="30" name="Text 3"/>
          <p:cNvSpPr/>
          <p:nvPr/>
        </p:nvSpPr>
        <p:spPr>
          <a:xfrm>
            <a:off x="798370" y="2027860"/>
            <a:ext cx="3245521" cy="159674"/>
          </a:xfrm>
          <a:prstGeom prst="rect">
            <a:avLst/>
          </a:prstGeom>
          <a:noFill/>
          <a:ln/>
        </p:spPr>
        <p:txBody>
          <a:bodyPr vert="horz" wrap="square" lIns="0" tIns="0" rIns="0" bIns="0" rtlCol="0" anchor="ctr"/>
          <a:lstStyle/>
          <a:p>
            <a:pPr marL="0" indent="0" algn="l">
              <a:lnSpc>
                <a:spcPts val="1257"/>
              </a:lnSpc>
              <a:buNone/>
            </a:pPr>
            <a:r>
              <a:rPr lang="en-US" sz="1050" dirty="0">
                <a:solidFill>
                  <a:srgbClr val="4B5563"/>
                </a:solidFill>
                <a:latin typeface="Noto Sans JP" pitchFamily="34" charset="0"/>
                <a:ea typeface="Noto Sans JP" pitchFamily="34" charset="-122"/>
                <a:cs typeface="Noto Sans JP" pitchFamily="34" charset="-120"/>
              </a:rPr>
              <a:t>JAXA地球観測データ活用</a:t>
            </a:r>
            <a:endParaRPr lang="en-US" sz="1050" dirty="0"/>
          </a:p>
        </p:txBody>
      </p:sp>
      <p:sp>
        <p:nvSpPr>
          <p:cNvPr id="31" name="Text 4"/>
          <p:cNvSpPr/>
          <p:nvPr/>
        </p:nvSpPr>
        <p:spPr>
          <a:xfrm>
            <a:off x="798370" y="2251404"/>
            <a:ext cx="3881898" cy="159674"/>
          </a:xfrm>
          <a:prstGeom prst="rect">
            <a:avLst/>
          </a:prstGeom>
          <a:noFill/>
          <a:ln/>
        </p:spPr>
        <p:txBody>
          <a:bodyPr vert="horz" wrap="square" lIns="0" tIns="0" rIns="0" bIns="0" rtlCol="0" anchor="ctr"/>
          <a:lstStyle/>
          <a:p>
            <a:pPr marL="0" indent="0" algn="l">
              <a:lnSpc>
                <a:spcPts val="1257"/>
              </a:lnSpc>
              <a:buNone/>
            </a:pPr>
            <a:r>
              <a:rPr lang="en-US" sz="1050" dirty="0">
                <a:solidFill>
                  <a:srgbClr val="4B5563"/>
                </a:solidFill>
                <a:latin typeface="Noto Sans JP" pitchFamily="34" charset="0"/>
                <a:ea typeface="Noto Sans JP" pitchFamily="34" charset="-122"/>
                <a:cs typeface="Noto Sans JP" pitchFamily="34" charset="-120"/>
              </a:rPr>
              <a:t>植生・地表面被覆の広域分析</a:t>
            </a:r>
            <a:endParaRPr lang="en-US" sz="1050" dirty="0"/>
          </a:p>
        </p:txBody>
      </p:sp>
      <p:sp>
        <p:nvSpPr>
          <p:cNvPr id="32" name="Text 5"/>
          <p:cNvSpPr/>
          <p:nvPr/>
        </p:nvSpPr>
        <p:spPr>
          <a:xfrm>
            <a:off x="798370" y="2474948"/>
            <a:ext cx="3190986" cy="159674"/>
          </a:xfrm>
          <a:prstGeom prst="rect">
            <a:avLst/>
          </a:prstGeom>
          <a:noFill/>
          <a:ln/>
        </p:spPr>
        <p:txBody>
          <a:bodyPr vert="horz" wrap="square" lIns="0" tIns="0" rIns="0" bIns="0" rtlCol="0" anchor="ctr"/>
          <a:lstStyle/>
          <a:p>
            <a:pPr marL="0" indent="0" algn="l">
              <a:lnSpc>
                <a:spcPts val="1257"/>
              </a:lnSpc>
              <a:buNone/>
            </a:pPr>
            <a:r>
              <a:rPr lang="en-US" sz="1050" dirty="0">
                <a:solidFill>
                  <a:srgbClr val="4B5563"/>
                </a:solidFill>
                <a:latin typeface="Noto Sans JP" pitchFamily="34" charset="0"/>
                <a:ea typeface="Noto Sans JP" pitchFamily="34" charset="-122"/>
                <a:cs typeface="Noto Sans JP" pitchFamily="34" charset="-120"/>
              </a:rPr>
              <a:t>ブナ・ナラの豊凶予測</a:t>
            </a:r>
            <a:endParaRPr lang="en-US" sz="1050" dirty="0"/>
          </a:p>
        </p:txBody>
      </p:sp>
      <p:sp>
        <p:nvSpPr>
          <p:cNvPr id="33" name="Text 6"/>
          <p:cNvSpPr/>
          <p:nvPr/>
        </p:nvSpPr>
        <p:spPr>
          <a:xfrm>
            <a:off x="4913844" y="1628675"/>
            <a:ext cx="3454610" cy="223544"/>
          </a:xfrm>
          <a:prstGeom prst="rect">
            <a:avLst/>
          </a:prstGeom>
          <a:noFill/>
          <a:ln/>
        </p:spPr>
        <p:txBody>
          <a:bodyPr vert="horz" wrap="square" lIns="0" tIns="0" rIns="0" bIns="0" rtlCol="0" anchor="ctr"/>
          <a:lstStyle/>
          <a:p>
            <a:pPr marL="0" indent="0">
              <a:lnSpc>
                <a:spcPts val="1760"/>
              </a:lnSpc>
              <a:buNone/>
            </a:pPr>
            <a:r>
              <a:rPr lang="en-US" sz="1500" b="1" dirty="0">
                <a:solidFill>
                  <a:srgbClr val="1F2937"/>
                </a:solidFill>
                <a:latin typeface="Noto Sans JP" pitchFamily="34" charset="0"/>
                <a:ea typeface="Noto Sans JP" pitchFamily="34" charset="-122"/>
                <a:cs typeface="Noto Sans JP" pitchFamily="34" charset="-120"/>
              </a:rPr>
              <a:t>住民情報「くまっぷ」</a:t>
            </a:r>
            <a:endParaRPr lang="en-US" sz="1500" dirty="0"/>
          </a:p>
        </p:txBody>
      </p:sp>
      <p:sp>
        <p:nvSpPr>
          <p:cNvPr id="34" name="Text 7"/>
          <p:cNvSpPr/>
          <p:nvPr/>
        </p:nvSpPr>
        <p:spPr>
          <a:xfrm>
            <a:off x="4628052" y="2027860"/>
            <a:ext cx="3245521" cy="159674"/>
          </a:xfrm>
          <a:prstGeom prst="rect">
            <a:avLst/>
          </a:prstGeom>
          <a:noFill/>
          <a:ln/>
        </p:spPr>
        <p:txBody>
          <a:bodyPr vert="horz" wrap="square" lIns="0" tIns="0" rIns="0" bIns="0" rtlCol="0" anchor="ctr"/>
          <a:lstStyle/>
          <a:p>
            <a:pPr marL="0" indent="0" algn="l">
              <a:lnSpc>
                <a:spcPts val="1257"/>
              </a:lnSpc>
              <a:buNone/>
            </a:pPr>
            <a:r>
              <a:rPr lang="en-US" sz="1050" dirty="0">
                <a:solidFill>
                  <a:srgbClr val="4B5563"/>
                </a:solidFill>
                <a:latin typeface="Noto Sans JP" pitchFamily="34" charset="0"/>
                <a:ea typeface="Noto Sans JP" pitchFamily="34" charset="-122"/>
                <a:cs typeface="Noto Sans JP" pitchFamily="34" charset="-120"/>
              </a:rPr>
              <a:t>リアルタイム目撃情報の収集</a:t>
            </a:r>
            <a:endParaRPr lang="en-US" sz="1050" dirty="0"/>
          </a:p>
        </p:txBody>
      </p:sp>
      <p:sp>
        <p:nvSpPr>
          <p:cNvPr id="35" name="Text 8"/>
          <p:cNvSpPr/>
          <p:nvPr/>
        </p:nvSpPr>
        <p:spPr>
          <a:xfrm>
            <a:off x="4628052" y="2251404"/>
            <a:ext cx="3945535" cy="159674"/>
          </a:xfrm>
          <a:prstGeom prst="rect">
            <a:avLst/>
          </a:prstGeom>
          <a:noFill/>
          <a:ln/>
        </p:spPr>
        <p:txBody>
          <a:bodyPr vert="horz" wrap="square" lIns="0" tIns="0" rIns="0" bIns="0" rtlCol="0" anchor="ctr"/>
          <a:lstStyle/>
          <a:p>
            <a:pPr marL="0" indent="0" algn="l">
              <a:lnSpc>
                <a:spcPts val="1257"/>
              </a:lnSpc>
              <a:buNone/>
            </a:pPr>
            <a:r>
              <a:rPr lang="en-US" sz="1050" dirty="0">
                <a:solidFill>
                  <a:srgbClr val="4B5563"/>
                </a:solidFill>
                <a:latin typeface="Noto Sans JP" pitchFamily="34" charset="0"/>
                <a:ea typeface="Noto Sans JP" pitchFamily="34" charset="-122"/>
                <a:cs typeface="Noto Sans JP" pitchFamily="34" charset="-120"/>
              </a:rPr>
              <a:t>地域住民による痕跡・被害報告</a:t>
            </a:r>
            <a:endParaRPr lang="en-US" sz="1050" dirty="0"/>
          </a:p>
        </p:txBody>
      </p:sp>
      <p:sp>
        <p:nvSpPr>
          <p:cNvPr id="36" name="Text 9"/>
          <p:cNvSpPr/>
          <p:nvPr/>
        </p:nvSpPr>
        <p:spPr>
          <a:xfrm>
            <a:off x="4628052" y="2474948"/>
            <a:ext cx="3309159" cy="159674"/>
          </a:xfrm>
          <a:prstGeom prst="rect">
            <a:avLst/>
          </a:prstGeom>
          <a:noFill/>
          <a:ln/>
        </p:spPr>
        <p:txBody>
          <a:bodyPr vert="horz" wrap="square" lIns="0" tIns="0" rIns="0" bIns="0" rtlCol="0" anchor="ctr"/>
          <a:lstStyle/>
          <a:p>
            <a:pPr marL="0" indent="0" algn="l">
              <a:lnSpc>
                <a:spcPts val="1257"/>
              </a:lnSpc>
              <a:buNone/>
            </a:pPr>
            <a:r>
              <a:rPr lang="en-US" sz="1050" dirty="0">
                <a:solidFill>
                  <a:srgbClr val="4B5563"/>
                </a:solidFill>
                <a:latin typeface="Noto Sans JP" pitchFamily="34" charset="0"/>
                <a:ea typeface="Noto Sans JP" pitchFamily="34" charset="-122"/>
                <a:cs typeface="Noto Sans JP" pitchFamily="34" charset="-120"/>
              </a:rPr>
              <a:t>GPS連動の緊急通知機能</a:t>
            </a:r>
            <a:endParaRPr lang="en-US" sz="1050" dirty="0"/>
          </a:p>
        </p:txBody>
      </p:sp>
      <p:sp>
        <p:nvSpPr>
          <p:cNvPr id="37" name="Text 10"/>
          <p:cNvSpPr/>
          <p:nvPr/>
        </p:nvSpPr>
        <p:spPr>
          <a:xfrm>
            <a:off x="8743651" y="1516903"/>
            <a:ext cx="1906109" cy="447087"/>
          </a:xfrm>
          <a:prstGeom prst="rect">
            <a:avLst/>
          </a:prstGeom>
          <a:noFill/>
          <a:ln/>
        </p:spPr>
        <p:txBody>
          <a:bodyPr vert="horz" wrap="square" lIns="0" tIns="0" rIns="0" bIns="0" rtlCol="0" anchor="ctr"/>
          <a:lstStyle/>
          <a:p>
            <a:pPr marL="0" indent="0">
              <a:lnSpc>
                <a:spcPts val="1760"/>
              </a:lnSpc>
              <a:buNone/>
            </a:pPr>
            <a:r>
              <a:rPr lang="en-US" sz="1500" b="1" dirty="0">
                <a:solidFill>
                  <a:srgbClr val="1F2937"/>
                </a:solidFill>
                <a:latin typeface="Noto Sans JP" pitchFamily="34" charset="0"/>
                <a:ea typeface="Noto Sans JP" pitchFamily="34" charset="-122"/>
                <a:cs typeface="Noto Sans JP" pitchFamily="34" charset="-120"/>
              </a:rPr>
              <a:t>その他の多角的データ</a:t>
            </a:r>
            <a:endParaRPr lang="en-US" sz="1500" dirty="0"/>
          </a:p>
        </p:txBody>
      </p:sp>
      <p:sp>
        <p:nvSpPr>
          <p:cNvPr id="38" name="Text 11"/>
          <p:cNvSpPr/>
          <p:nvPr/>
        </p:nvSpPr>
        <p:spPr>
          <a:xfrm>
            <a:off x="8457859" y="2027860"/>
            <a:ext cx="3881898" cy="159674"/>
          </a:xfrm>
          <a:prstGeom prst="rect">
            <a:avLst/>
          </a:prstGeom>
          <a:noFill/>
          <a:ln/>
        </p:spPr>
        <p:txBody>
          <a:bodyPr vert="horz" wrap="square" lIns="0" tIns="0" rIns="0" bIns="0" rtlCol="0" anchor="ctr"/>
          <a:lstStyle/>
          <a:p>
            <a:pPr marL="0" indent="0" algn="l">
              <a:lnSpc>
                <a:spcPts val="1257"/>
              </a:lnSpc>
              <a:buNone/>
            </a:pPr>
            <a:r>
              <a:rPr lang="en-US" sz="1050" dirty="0">
                <a:solidFill>
                  <a:srgbClr val="4B5563"/>
                </a:solidFill>
                <a:latin typeface="Noto Sans JP" pitchFamily="34" charset="0"/>
                <a:ea typeface="Noto Sans JP" pitchFamily="34" charset="-122"/>
                <a:cs typeface="Noto Sans JP" pitchFamily="34" charset="-120"/>
              </a:rPr>
              <a:t>気象データ（気温・降水・積雪）</a:t>
            </a:r>
            <a:endParaRPr lang="en-US" sz="1050" dirty="0"/>
          </a:p>
        </p:txBody>
      </p:sp>
      <p:sp>
        <p:nvSpPr>
          <p:cNvPr id="39" name="Text 12"/>
          <p:cNvSpPr/>
          <p:nvPr/>
        </p:nvSpPr>
        <p:spPr>
          <a:xfrm>
            <a:off x="8457859" y="2251404"/>
            <a:ext cx="3563709" cy="159674"/>
          </a:xfrm>
          <a:prstGeom prst="rect">
            <a:avLst/>
          </a:prstGeom>
          <a:noFill/>
          <a:ln/>
        </p:spPr>
        <p:txBody>
          <a:bodyPr vert="horz" wrap="square" lIns="0" tIns="0" rIns="0" bIns="0" rtlCol="0" anchor="ctr"/>
          <a:lstStyle/>
          <a:p>
            <a:pPr marL="0" indent="0" algn="l">
              <a:lnSpc>
                <a:spcPts val="1257"/>
              </a:lnSpc>
              <a:buNone/>
            </a:pPr>
            <a:r>
              <a:rPr lang="en-US" sz="1050" dirty="0">
                <a:solidFill>
                  <a:srgbClr val="4B5563"/>
                </a:solidFill>
                <a:latin typeface="Noto Sans JP" pitchFamily="34" charset="0"/>
                <a:ea typeface="Noto Sans JP" pitchFamily="34" charset="-122"/>
                <a:cs typeface="Noto Sans JP" pitchFamily="34" charset="-120"/>
              </a:rPr>
              <a:t>地形・人口統計・道路情報</a:t>
            </a:r>
            <a:endParaRPr lang="en-US" sz="1050" dirty="0"/>
          </a:p>
        </p:txBody>
      </p:sp>
      <p:sp>
        <p:nvSpPr>
          <p:cNvPr id="40" name="Text 13"/>
          <p:cNvSpPr/>
          <p:nvPr/>
        </p:nvSpPr>
        <p:spPr>
          <a:xfrm>
            <a:off x="8457859" y="2474948"/>
            <a:ext cx="3372796" cy="159674"/>
          </a:xfrm>
          <a:prstGeom prst="rect">
            <a:avLst/>
          </a:prstGeom>
          <a:noFill/>
          <a:ln/>
        </p:spPr>
        <p:txBody>
          <a:bodyPr vert="horz" wrap="square" lIns="0" tIns="0" rIns="0" bIns="0" rtlCol="0" anchor="ctr"/>
          <a:lstStyle/>
          <a:p>
            <a:pPr marL="0" indent="0" algn="l">
              <a:lnSpc>
                <a:spcPts val="1257"/>
              </a:lnSpc>
              <a:buNone/>
            </a:pPr>
            <a:r>
              <a:rPr lang="en-US" sz="1050" dirty="0">
                <a:solidFill>
                  <a:srgbClr val="4B5563"/>
                </a:solidFill>
                <a:latin typeface="Noto Sans JP" pitchFamily="34" charset="0"/>
                <a:ea typeface="Noto Sans JP" pitchFamily="34" charset="-122"/>
                <a:cs typeface="Noto Sans JP" pitchFamily="34" charset="-120"/>
              </a:rPr>
              <a:t>AIによる遭遇リスク予測モデル</a:t>
            </a:r>
            <a:endParaRPr lang="en-US" sz="1050" dirty="0"/>
          </a:p>
        </p:txBody>
      </p:sp>
      <p:sp>
        <p:nvSpPr>
          <p:cNvPr id="41" name="Text 14"/>
          <p:cNvSpPr/>
          <p:nvPr/>
        </p:nvSpPr>
        <p:spPr>
          <a:xfrm>
            <a:off x="4826148" y="4266291"/>
            <a:ext cx="8291058" cy="255479"/>
          </a:xfrm>
          <a:prstGeom prst="rect">
            <a:avLst/>
          </a:prstGeom>
          <a:noFill/>
          <a:ln/>
        </p:spPr>
        <p:txBody>
          <a:bodyPr vert="horz" wrap="square" lIns="0" tIns="0" rIns="0" bIns="0" rtlCol="0" anchor="ctr"/>
          <a:lstStyle/>
          <a:p>
            <a:pPr marL="0" indent="0">
              <a:lnSpc>
                <a:spcPts val="2012"/>
              </a:lnSpc>
              <a:buNone/>
            </a:pPr>
            <a:r>
              <a:rPr lang="en-US" sz="1800" b="1" dirty="0">
                <a:solidFill>
                  <a:srgbClr val="FFFFFF"/>
                </a:solidFill>
                <a:latin typeface="Noto Sans JP" pitchFamily="34" charset="0"/>
                <a:ea typeface="Noto Sans JP" pitchFamily="34" charset="-122"/>
                <a:cs typeface="Noto Sans JP" pitchFamily="34" charset="-120"/>
              </a:rPr>
              <a:t>次世代・遭遇リスク可視化プラットフォーム</a:t>
            </a:r>
            <a:endParaRPr lang="en-US" sz="1800" dirty="0"/>
          </a:p>
        </p:txBody>
      </p:sp>
      <p:sp>
        <p:nvSpPr>
          <p:cNvPr id="42" name="Text 15"/>
          <p:cNvSpPr/>
          <p:nvPr/>
        </p:nvSpPr>
        <p:spPr>
          <a:xfrm>
            <a:off x="4730344" y="4649508"/>
            <a:ext cx="6471539" cy="835295"/>
          </a:xfrm>
          <a:prstGeom prst="rect">
            <a:avLst/>
          </a:prstGeom>
          <a:noFill/>
          <a:ln/>
        </p:spPr>
        <p:txBody>
          <a:bodyPr vert="horz" wrap="square" lIns="0" tIns="0" rIns="0" bIns="0" rtlCol="0" anchor="ctr"/>
          <a:lstStyle/>
          <a:p>
            <a:pPr marL="0" indent="0">
              <a:lnSpc>
                <a:spcPts val="2194"/>
              </a:lnSpc>
              <a:buNone/>
            </a:pPr>
            <a:r>
              <a:rPr lang="en-US" sz="1350" dirty="0">
                <a:solidFill>
                  <a:srgbClr val="FFFFFF"/>
                </a:solidFill>
                <a:latin typeface="Noto Sans JP" pitchFamily="34" charset="0"/>
                <a:ea typeface="Noto Sans JP" pitchFamily="34" charset="-122"/>
                <a:cs typeface="Noto Sans JP" pitchFamily="34" charset="-120"/>
              </a:rPr>
              <a:t>単一のデータでは不可能だった、多角的かつ高精度なリスク予測を実現。 行政の対策支援から、登山者・住民へのリアルタイム警告まで、 </a:t>
            </a:r>
            <a:r>
              <a:rPr lang="en-US" sz="1350" b="1" dirty="0">
                <a:solidFill>
                  <a:srgbClr val="FB923C"/>
                </a:solidFill>
                <a:latin typeface="Noto Sans JP" pitchFamily="34" charset="0"/>
                <a:ea typeface="Noto Sans JP" pitchFamily="34" charset="-122"/>
                <a:cs typeface="Noto Sans JP" pitchFamily="34" charset="-120"/>
              </a:rPr>
              <a:t>「データで命を守る」</a:t>
            </a:r>
            <a:r>
              <a:rPr lang="en-US" sz="1350" dirty="0">
                <a:solidFill>
                  <a:srgbClr val="FFFFFF"/>
                </a:solidFill>
                <a:latin typeface="Noto Sans JP" pitchFamily="34" charset="0"/>
                <a:ea typeface="Noto Sans JP" pitchFamily="34" charset="-122"/>
                <a:cs typeface="Noto Sans JP" pitchFamily="34" charset="-120"/>
              </a:rPr>
              <a:t>新たな社会基盤を構築します。</a:t>
            </a:r>
            <a:endParaRPr lang="en-US" sz="1350" dirty="0"/>
          </a:p>
        </p:txBody>
      </p:sp>
      <p:sp>
        <p:nvSpPr>
          <p:cNvPr id="43" name="Text 16"/>
          <p:cNvSpPr/>
          <p:nvPr/>
        </p:nvSpPr>
        <p:spPr>
          <a:xfrm>
            <a:off x="479022" y="6299141"/>
            <a:ext cx="1845607" cy="319348"/>
          </a:xfrm>
          <a:prstGeom prst="rect">
            <a:avLst/>
          </a:prstGeom>
          <a:noFill/>
          <a:ln/>
        </p:spPr>
        <p:txBody>
          <a:bodyPr vert="horz" wrap="square" lIns="0" tIns="0" rIns="0" bIns="0" rtlCol="0" anchor="ctr"/>
          <a:lstStyle/>
          <a:p>
            <a:pPr marL="0" indent="0">
              <a:lnSpc>
                <a:spcPts val="1257"/>
              </a:lnSpc>
              <a:buNone/>
            </a:pPr>
            <a:r>
              <a:rPr lang="en-US" sz="1050" b="1" dirty="0">
                <a:solidFill>
                  <a:srgbClr val="166534"/>
                </a:solidFill>
                <a:latin typeface="Noto Sans JP" pitchFamily="34" charset="0"/>
                <a:ea typeface="Noto Sans JP" pitchFamily="34" charset="-122"/>
                <a:cs typeface="Noto Sans JP" pitchFamily="34" charset="-120"/>
              </a:rPr>
              <a:t>CYBER × SPACE CHALLENGE</a:t>
            </a:r>
            <a:endParaRPr lang="en-US" sz="1050" dirty="0"/>
          </a:p>
        </p:txBody>
      </p:sp>
      <p:sp>
        <p:nvSpPr>
          <p:cNvPr id="44" name="Text 17"/>
          <p:cNvSpPr/>
          <p:nvPr/>
        </p:nvSpPr>
        <p:spPr>
          <a:xfrm>
            <a:off x="2452369" y="6299141"/>
            <a:ext cx="2231944" cy="319348"/>
          </a:xfrm>
          <a:prstGeom prst="rect">
            <a:avLst/>
          </a:prstGeom>
          <a:noFill/>
          <a:ln/>
        </p:spPr>
        <p:txBody>
          <a:bodyPr vert="horz" wrap="square" lIns="0" tIns="0" rIns="0" bIns="0" rtlCol="0" anchor="ctr"/>
          <a:lstStyle/>
          <a:p>
            <a:pPr marL="0" indent="0">
              <a:lnSpc>
                <a:spcPts val="1257"/>
              </a:lnSpc>
              <a:buNone/>
            </a:pPr>
            <a:r>
              <a:rPr lang="en-US" sz="1050" dirty="0">
                <a:solidFill>
                  <a:srgbClr val="6B7280"/>
                </a:solidFill>
                <a:latin typeface="Noto Sans JP" pitchFamily="34" charset="0"/>
                <a:ea typeface="Noto Sans JP" pitchFamily="34" charset="-122"/>
                <a:cs typeface="Noto Sans JP" pitchFamily="34" charset="-120"/>
              </a:rPr>
              <a:t>TeamC: ヒトと熊の共存プロジェクト</a:t>
            </a:r>
            <a:endParaRPr lang="en-US" sz="1050" dirty="0"/>
          </a:p>
        </p:txBody>
      </p:sp>
      <p:sp>
        <p:nvSpPr>
          <p:cNvPr id="45" name="Text 18"/>
          <p:cNvSpPr/>
          <p:nvPr/>
        </p:nvSpPr>
        <p:spPr>
          <a:xfrm>
            <a:off x="9836919" y="6378978"/>
            <a:ext cx="5918303" cy="159674"/>
          </a:xfrm>
          <a:prstGeom prst="rect">
            <a:avLst/>
          </a:prstGeom>
          <a:noFill/>
          <a:ln/>
        </p:spPr>
        <p:txBody>
          <a:bodyPr vert="horz" wrap="square" lIns="0" tIns="0" rIns="0" bIns="0" rtlCol="0" anchor="ctr"/>
          <a:lstStyle/>
          <a:p>
            <a:pPr marL="0" indent="0">
              <a:lnSpc>
                <a:spcPts val="1257"/>
              </a:lnSpc>
              <a:buNone/>
            </a:pPr>
            <a:r>
              <a:rPr lang="en-US" sz="1050" dirty="0">
                <a:solidFill>
                  <a:srgbClr val="6B7280"/>
                </a:solidFill>
                <a:latin typeface="Noto Sans JP" pitchFamily="34" charset="0"/>
                <a:ea typeface="Noto Sans JP" pitchFamily="34" charset="-122"/>
                <a:cs typeface="Noto Sans JP" pitchFamily="34" charset="-120"/>
              </a:rPr>
              <a:t>JAXA Satellite Data Integration</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439</Words>
  <Application>Microsoft Office PowerPoint</Application>
  <PresentationFormat>ワイド画面</PresentationFormat>
  <Paragraphs>103</Paragraphs>
  <Slides>6</Slides>
  <Notes>6</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vt:i4>
      </vt:variant>
    </vt:vector>
  </HeadingPairs>
  <TitlesOfParts>
    <vt:vector size="12" baseType="lpstr">
      <vt:lpstr>Noto Sans JP</vt:lpstr>
      <vt:lpstr>Meiryo</vt:lpstr>
      <vt:lpstr>游ゴシック</vt:lpstr>
      <vt:lpstr>Arial</vt:lpstr>
      <vt:lpstr>Calibri</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水上智子</cp:lastModifiedBy>
  <cp:revision>5</cp:revision>
  <dcterms:created xsi:type="dcterms:W3CDTF">2026-02-12T11:16:52Z</dcterms:created>
  <dcterms:modified xsi:type="dcterms:W3CDTF">2026-02-12T11:54:45Z</dcterms:modified>
</cp:coreProperties>
</file>